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p:sldMasterIdLst>
    <p:sldMasterId id="2147483684" r:id="rId1"/>
  </p:sldMasterIdLst>
  <p:notesMasterIdLst>
    <p:notesMasterId r:id="rId45"/>
  </p:notesMasterIdLst>
  <p:handoutMasterIdLst>
    <p:handoutMasterId r:id="rId46"/>
  </p:handoutMasterIdLst>
  <p:sldIdLst>
    <p:sldId id="509" r:id="rId2"/>
    <p:sldId id="474" r:id="rId3"/>
    <p:sldId id="473" r:id="rId4"/>
    <p:sldId id="479" r:id="rId5"/>
    <p:sldId id="496" r:id="rId6"/>
    <p:sldId id="511" r:id="rId7"/>
    <p:sldId id="512" r:id="rId8"/>
    <p:sldId id="410" r:id="rId9"/>
    <p:sldId id="498" r:id="rId10"/>
    <p:sldId id="348" r:id="rId11"/>
    <p:sldId id="340" r:id="rId12"/>
    <p:sldId id="500" r:id="rId13"/>
    <p:sldId id="459" r:id="rId14"/>
    <p:sldId id="545" r:id="rId15"/>
    <p:sldId id="546" r:id="rId16"/>
    <p:sldId id="309" r:id="rId17"/>
    <p:sldId id="457" r:id="rId18"/>
    <p:sldId id="458" r:id="rId19"/>
    <p:sldId id="510" r:id="rId20"/>
    <p:sldId id="351" r:id="rId21"/>
    <p:sldId id="559" r:id="rId22"/>
    <p:sldId id="564" r:id="rId23"/>
    <p:sldId id="561" r:id="rId24"/>
    <p:sldId id="565" r:id="rId25"/>
    <p:sldId id="566" r:id="rId26"/>
    <p:sldId id="567" r:id="rId27"/>
    <p:sldId id="568" r:id="rId28"/>
    <p:sldId id="533" r:id="rId29"/>
    <p:sldId id="534" r:id="rId30"/>
    <p:sldId id="537" r:id="rId31"/>
    <p:sldId id="538" r:id="rId32"/>
    <p:sldId id="539" r:id="rId33"/>
    <p:sldId id="535" r:id="rId34"/>
    <p:sldId id="532" r:id="rId35"/>
    <p:sldId id="573" r:id="rId36"/>
    <p:sldId id="521" r:id="rId37"/>
    <p:sldId id="575" r:id="rId38"/>
    <p:sldId id="543" r:id="rId39"/>
    <p:sldId id="518" r:id="rId40"/>
    <p:sldId id="576" r:id="rId41"/>
    <p:sldId id="506" r:id="rId42"/>
    <p:sldId id="578" r:id="rId43"/>
    <p:sldId id="579"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BAA15BF6-FE96-3445-86D7-BE737DCC358B}">
          <p14:sldIdLst>
            <p14:sldId id="509"/>
            <p14:sldId id="474"/>
            <p14:sldId id="473"/>
            <p14:sldId id="479"/>
            <p14:sldId id="496"/>
            <p14:sldId id="511"/>
            <p14:sldId id="512"/>
            <p14:sldId id="410"/>
            <p14:sldId id="498"/>
            <p14:sldId id="348"/>
            <p14:sldId id="340"/>
            <p14:sldId id="500"/>
            <p14:sldId id="459"/>
            <p14:sldId id="545"/>
            <p14:sldId id="546"/>
            <p14:sldId id="309"/>
            <p14:sldId id="457"/>
            <p14:sldId id="458"/>
            <p14:sldId id="510"/>
            <p14:sldId id="351"/>
            <p14:sldId id="559"/>
            <p14:sldId id="564"/>
            <p14:sldId id="561"/>
            <p14:sldId id="565"/>
            <p14:sldId id="566"/>
            <p14:sldId id="567"/>
            <p14:sldId id="568"/>
            <p14:sldId id="533"/>
            <p14:sldId id="534"/>
            <p14:sldId id="537"/>
            <p14:sldId id="538"/>
            <p14:sldId id="539"/>
            <p14:sldId id="535"/>
            <p14:sldId id="532"/>
            <p14:sldId id="573"/>
            <p14:sldId id="521"/>
            <p14:sldId id="575"/>
            <p14:sldId id="543"/>
            <p14:sldId id="518"/>
            <p14:sldId id="576"/>
            <p14:sldId id="506"/>
            <p14:sldId id="578"/>
            <p14:sldId id="579"/>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FFFFFF"/>
    <a:srgbClr val="FF2600"/>
    <a:srgbClr val="0ECC00"/>
    <a:srgbClr val="0000FF"/>
    <a:srgbClr val="80008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143" autoAdjust="0"/>
    <p:restoredTop sz="96650" autoAdjust="0"/>
  </p:normalViewPr>
  <p:slideViewPr>
    <p:cSldViewPr>
      <p:cViewPr varScale="1">
        <p:scale>
          <a:sx n="128" d="100"/>
          <a:sy n="128" d="100"/>
        </p:scale>
        <p:origin x="392" y="176"/>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 d="1"/>
        <a:sy n="1" d="1"/>
      </p:scale>
      <p:origin x="0" y="3417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AC11AF-147E-0A48-A5B0-8DA858D84551}" type="datetimeFigureOut">
              <a:rPr lang="en-US" smtClean="0"/>
              <a:pPr/>
              <a:t>3/13/24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106F090-DD87-7740-9678-0E1C7887DC6D}" type="slidenum">
              <a:rPr lang="en-US" smtClean="0"/>
              <a:pPr/>
              <a:t>‹#›</a:t>
            </a:fld>
            <a:endParaRPr lang="en-US"/>
          </a:p>
        </p:txBody>
      </p:sp>
    </p:spTree>
    <p:extLst>
      <p:ext uri="{BB962C8B-B14F-4D97-AF65-F5344CB8AC3E}">
        <p14:creationId xmlns:p14="http://schemas.microsoft.com/office/powerpoint/2010/main" val="3441251477"/>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16387"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16388" name="Rectangle 4"/>
          <p:cNvSpPr>
            <a:spLocks noGrp="1" noRot="1" noChangeAspect="1" noChangeArrowheads="1" noTextEdit="1"/>
          </p:cNvSpPr>
          <p:nvPr>
            <p:ph type="sldImg" idx="2"/>
          </p:nvPr>
        </p:nvSpPr>
        <p:spPr bwMode="auto">
          <a:xfrm>
            <a:off x="381000" y="685800"/>
            <a:ext cx="6096000" cy="3429000"/>
          </a:xfrm>
          <a:prstGeom prst="rect">
            <a:avLst/>
          </a:prstGeom>
          <a:noFill/>
          <a:ln w="9525">
            <a:solidFill>
              <a:srgbClr val="000000"/>
            </a:solidFill>
            <a:miter lim="800000"/>
            <a:headEnd/>
            <a:tailEnd/>
          </a:ln>
          <a:effectLst/>
        </p:spPr>
      </p:sp>
      <p:sp>
        <p:nvSpPr>
          <p:cNvPr id="16389"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390"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16391"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sz="1200"/>
            </a:lvl1pPr>
          </a:lstStyle>
          <a:p>
            <a:fld id="{99B30722-7DAA-4E93-8206-71F83E275281}" type="slidenum">
              <a:rPr lang="en-US"/>
              <a:pPr/>
              <a:t>‹#›</a:t>
            </a:fld>
            <a:endParaRPr lang="en-US"/>
          </a:p>
        </p:txBody>
      </p:sp>
    </p:spTree>
    <p:extLst>
      <p:ext uri="{BB962C8B-B14F-4D97-AF65-F5344CB8AC3E}">
        <p14:creationId xmlns:p14="http://schemas.microsoft.com/office/powerpoint/2010/main" val="1074340422"/>
      </p:ext>
    </p:extLst>
  </p:cSld>
  <p:clrMap bg1="lt1" tx1="dk1" bg2="lt2" tx2="dk2" accent1="accent1" accent2="accent2" accent3="accent3" accent4="accent4" accent5="accent5" accent6="accent6" hlink="hlink" folHlink="folHlink"/>
  <p:hf hdr="0" ftr="0" dt="0"/>
  <p:notesStyle>
    <a:lvl1pPr algn="l" rtl="0" fontAlgn="base">
      <a:spcBef>
        <a:spcPct val="30000"/>
      </a:spcBef>
      <a:spcAft>
        <a:spcPct val="0"/>
      </a:spcAft>
      <a:defRPr sz="1200" kern="1200">
        <a:solidFill>
          <a:schemeClr val="tx1"/>
        </a:solidFill>
        <a:latin typeface="Arial" charset="0"/>
        <a:ea typeface="ＭＳ Ｐゴシック" pitchFamily="80" charset="-128"/>
        <a:cs typeface="+mn-cs"/>
      </a:defRPr>
    </a:lvl1pPr>
    <a:lvl2pPr marL="457200" algn="l" rtl="0" fontAlgn="base">
      <a:spcBef>
        <a:spcPct val="30000"/>
      </a:spcBef>
      <a:spcAft>
        <a:spcPct val="0"/>
      </a:spcAft>
      <a:defRPr sz="1200" kern="1200">
        <a:solidFill>
          <a:schemeClr val="tx1"/>
        </a:solidFill>
        <a:latin typeface="Arial" charset="0"/>
        <a:ea typeface="ＭＳ Ｐゴシック" pitchFamily="80" charset="-128"/>
        <a:cs typeface="+mn-cs"/>
      </a:defRPr>
    </a:lvl2pPr>
    <a:lvl3pPr marL="914400" algn="l" rtl="0" fontAlgn="base">
      <a:spcBef>
        <a:spcPct val="30000"/>
      </a:spcBef>
      <a:spcAft>
        <a:spcPct val="0"/>
      </a:spcAft>
      <a:defRPr sz="1200" kern="1200">
        <a:solidFill>
          <a:schemeClr val="tx1"/>
        </a:solidFill>
        <a:latin typeface="Arial" charset="0"/>
        <a:ea typeface="ＭＳ Ｐゴシック" pitchFamily="80" charset="-128"/>
        <a:cs typeface="+mn-cs"/>
      </a:defRPr>
    </a:lvl3pPr>
    <a:lvl4pPr marL="1371600" algn="l" rtl="0" fontAlgn="base">
      <a:spcBef>
        <a:spcPct val="30000"/>
      </a:spcBef>
      <a:spcAft>
        <a:spcPct val="0"/>
      </a:spcAft>
      <a:defRPr sz="1200" kern="1200">
        <a:solidFill>
          <a:schemeClr val="tx1"/>
        </a:solidFill>
        <a:latin typeface="Arial" charset="0"/>
        <a:ea typeface="ＭＳ Ｐゴシック" pitchFamily="80" charset="-128"/>
        <a:cs typeface="+mn-cs"/>
      </a:defRPr>
    </a:lvl4pPr>
    <a:lvl5pPr marL="1828800" algn="l" rtl="0" fontAlgn="base">
      <a:spcBef>
        <a:spcPct val="30000"/>
      </a:spcBef>
      <a:spcAft>
        <a:spcPct val="0"/>
      </a:spcAft>
      <a:defRPr sz="1200" kern="1200">
        <a:solidFill>
          <a:schemeClr val="tx1"/>
        </a:solidFill>
        <a:latin typeface="Arial" charset="0"/>
        <a:ea typeface="ＭＳ Ｐゴシック" pitchFamily="80" charset="-128"/>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1</a:t>
            </a:fld>
            <a:endParaRPr lang="en-US"/>
          </a:p>
        </p:txBody>
      </p:sp>
    </p:spTree>
    <p:extLst>
      <p:ext uri="{BB962C8B-B14F-4D97-AF65-F5344CB8AC3E}">
        <p14:creationId xmlns:p14="http://schemas.microsoft.com/office/powerpoint/2010/main" val="20673485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0187F8-FED7-4A8B-A019-4D10C18BCB4A}" type="slidenum">
              <a:rPr lang="en-US"/>
              <a:pPr/>
              <a:t>16</a:t>
            </a:fld>
            <a:endParaRPr lang="en-US"/>
          </a:p>
        </p:txBody>
      </p:sp>
      <p:sp>
        <p:nvSpPr>
          <p:cNvPr id="20482" name="Rectangle 2"/>
          <p:cNvSpPr>
            <a:spLocks noGrp="1" noRot="1" noChangeAspect="1" noChangeArrowheads="1" noTextEdit="1"/>
          </p:cNvSpPr>
          <p:nvPr>
            <p:ph type="sldImg"/>
          </p:nvPr>
        </p:nvSpPr>
        <p:spPr>
          <a:xfrm>
            <a:off x="381000" y="685800"/>
            <a:ext cx="6096000" cy="3429000"/>
          </a:xfrm>
          <a:ln/>
        </p:spPr>
      </p:sp>
      <p:sp>
        <p:nvSpPr>
          <p:cNvPr id="20483" name="Rectangle 3"/>
          <p:cNvSpPr>
            <a:spLocks noGrp="1" noChangeArrowheads="1"/>
          </p:cNvSpPr>
          <p:nvPr>
            <p:ph type="body" idx="1"/>
          </p:nvPr>
        </p:nvSpPr>
        <p:spPr/>
        <p:txBody>
          <a:bodyPr/>
          <a:lstStyle/>
          <a:p>
            <a:r>
              <a:rPr lang="en-US" dirty="0"/>
              <a:t>If</a:t>
            </a:r>
            <a:r>
              <a:rPr lang="en-US" baseline="0" dirty="0"/>
              <a:t> you’re working with floating point numbers two number are rarely exactly the same</a:t>
            </a:r>
            <a:endParaRPr lang="en-US"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The intention</a:t>
            </a:r>
            <a:r>
              <a:rPr lang="en-US" baseline="0"/>
              <a:t> was to test for equality element-by-element</a:t>
            </a:r>
            <a:endParaRPr lang="en-US"/>
          </a:p>
        </p:txBody>
      </p:sp>
      <p:sp>
        <p:nvSpPr>
          <p:cNvPr id="4" name="Slide Number Placeholder 3"/>
          <p:cNvSpPr>
            <a:spLocks noGrp="1"/>
          </p:cNvSpPr>
          <p:nvPr>
            <p:ph type="sldNum" sz="quarter" idx="10"/>
          </p:nvPr>
        </p:nvSpPr>
        <p:spPr/>
        <p:txBody>
          <a:bodyPr/>
          <a:lstStyle/>
          <a:p>
            <a:fld id="{99B30722-7DAA-4E93-8206-71F83E275281}" type="slidenum">
              <a:rPr lang="en-US"/>
              <a:pPr/>
              <a:t>17</a:t>
            </a:fld>
            <a:endParaRPr lang="en-US"/>
          </a:p>
        </p:txBody>
      </p:sp>
    </p:spTree>
    <p:extLst>
      <p:ext uri="{BB962C8B-B14F-4D97-AF65-F5344CB8AC3E}">
        <p14:creationId xmlns:p14="http://schemas.microsoft.com/office/powerpoint/2010/main" val="10545984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228600" indent="-228600">
              <a:buAutoNum type="arabicParenR"/>
            </a:pPr>
            <a:r>
              <a:rPr lang="en-US" dirty="0"/>
              <a:t>The right way to do this is using …</a:t>
            </a:r>
          </a:p>
          <a:p>
            <a:pPr marL="228600" indent="-228600">
              <a:buAutoNum type="arabicParenR"/>
            </a:pPr>
            <a:r>
              <a:rPr lang="en-US" dirty="0"/>
              <a:t>If</a:t>
            </a:r>
            <a:r>
              <a:rPr lang="en-US" baseline="0" dirty="0"/>
              <a:t> you need to check more complex conditions</a:t>
            </a:r>
            <a:endParaRPr lang="en-US" dirty="0"/>
          </a:p>
          <a:p>
            <a:pPr marL="0" marR="0" lvl="1" indent="0" algn="l" defTabSz="914400" rtl="0" eaLnBrk="1" fontAlgn="base" latinLnBrk="0" hangingPunct="1">
              <a:lnSpc>
                <a:spcPct val="100000"/>
              </a:lnSpc>
              <a:spcBef>
                <a:spcPct val="30000"/>
              </a:spcBef>
              <a:spcAft>
                <a:spcPct val="0"/>
              </a:spcAft>
              <a:buClrTx/>
              <a:buSzTx/>
              <a:buFontTx/>
              <a:buNone/>
              <a:tabLst/>
              <a:defRPr/>
            </a:pPr>
            <a:endParaRPr lang="en-US" sz="1800" dirty="0">
              <a:latin typeface="Courier New" pitchFamily="49" charset="0"/>
              <a:cs typeface="Courier New" pitchFamily="49" charset="0"/>
            </a:endParaRPr>
          </a:p>
          <a:p>
            <a:pPr marL="0" marR="0" lvl="1" indent="0" algn="l" defTabSz="914400" rtl="0" eaLnBrk="1" fontAlgn="base" latinLnBrk="0" hangingPunct="1">
              <a:lnSpc>
                <a:spcPct val="100000"/>
              </a:lnSpc>
              <a:spcBef>
                <a:spcPct val="30000"/>
              </a:spcBef>
              <a:spcAft>
                <a:spcPct val="0"/>
              </a:spcAft>
              <a:buClrTx/>
              <a:buSzTx/>
              <a:buFontTx/>
              <a:buNone/>
              <a:tabLst/>
              <a:defRPr/>
            </a:pPr>
            <a:r>
              <a:rPr lang="en-US" sz="1800" dirty="0" err="1">
                <a:latin typeface="Courier New" pitchFamily="49" charset="0"/>
                <a:cs typeface="Courier New" pitchFamily="49" charset="0"/>
              </a:rPr>
              <a:t>allclose</a:t>
            </a:r>
            <a:r>
              <a:rPr lang="en-US" sz="1800" dirty="0">
                <a:latin typeface="Courier New" pitchFamily="49" charset="0"/>
                <a:cs typeface="Courier New" pitchFamily="49" charset="0"/>
              </a:rPr>
              <a:t>:</a:t>
            </a:r>
          </a:p>
          <a:p>
            <a:pPr lvl="1"/>
            <a:r>
              <a:rPr lang="en-US" sz="1800" dirty="0"/>
              <a:t>The tolerance values are positive, typically very small numbers.  The</a:t>
            </a:r>
          </a:p>
          <a:p>
            <a:pPr lvl="1"/>
            <a:r>
              <a:rPr lang="en-US" sz="1800" dirty="0"/>
              <a:t>relative difference (`</a:t>
            </a:r>
            <a:r>
              <a:rPr lang="en-US" sz="1800" dirty="0" err="1"/>
              <a:t>rtol</a:t>
            </a:r>
            <a:r>
              <a:rPr lang="en-US" sz="1800" dirty="0"/>
              <a:t>` * abs(`b`)) and the absolute difference</a:t>
            </a:r>
          </a:p>
          <a:p>
            <a:pPr lvl="1"/>
            <a:r>
              <a:rPr lang="en-US" sz="1800" dirty="0"/>
              <a:t>`</a:t>
            </a:r>
            <a:r>
              <a:rPr lang="en-US" sz="1800" dirty="0" err="1"/>
              <a:t>atol</a:t>
            </a:r>
            <a:r>
              <a:rPr lang="en-US" sz="1800" dirty="0"/>
              <a:t>` are added together to compare against the absolute difference</a:t>
            </a:r>
          </a:p>
          <a:p>
            <a:pPr lvl="1"/>
            <a:r>
              <a:rPr lang="en-US" sz="1800" dirty="0"/>
              <a:t>between `a` and `b`.</a:t>
            </a:r>
          </a:p>
          <a:p>
            <a:pPr marL="0" marR="0" lvl="1" indent="0" algn="l" defTabSz="914400" rtl="0" eaLnBrk="1" fontAlgn="base" latinLnBrk="0" hangingPunct="1">
              <a:lnSpc>
                <a:spcPct val="100000"/>
              </a:lnSpc>
              <a:spcBef>
                <a:spcPct val="30000"/>
              </a:spcBef>
              <a:spcAft>
                <a:spcPct val="0"/>
              </a:spcAft>
              <a:buClrTx/>
              <a:buSzTx/>
              <a:buFontTx/>
              <a:buNone/>
              <a:tabLst/>
              <a:defRPr/>
            </a:pPr>
            <a:endParaRPr lang="en-US" sz="1800" dirty="0">
              <a:latin typeface="Courier New" pitchFamily="49" charset="0"/>
              <a:cs typeface="Courier New" pitchFamily="49" charset="0"/>
            </a:endParaRPr>
          </a:p>
        </p:txBody>
      </p:sp>
      <p:sp>
        <p:nvSpPr>
          <p:cNvPr id="4" name="Slide Number Placeholder 3"/>
          <p:cNvSpPr>
            <a:spLocks noGrp="1"/>
          </p:cNvSpPr>
          <p:nvPr>
            <p:ph type="sldNum" sz="quarter" idx="10"/>
          </p:nvPr>
        </p:nvSpPr>
        <p:spPr/>
        <p:txBody>
          <a:bodyPr/>
          <a:lstStyle/>
          <a:p>
            <a:fld id="{99B30722-7DAA-4E93-8206-71F83E275281}" type="slidenum">
              <a:rPr lang="en-US" smtClean="0"/>
              <a:pPr/>
              <a:t>18</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228600" indent="-228600">
              <a:buNone/>
            </a:pPr>
            <a:endParaRPr lang="en-GB" dirty="0"/>
          </a:p>
        </p:txBody>
      </p:sp>
      <p:sp>
        <p:nvSpPr>
          <p:cNvPr id="4" name="Slide Number Placeholder 3"/>
          <p:cNvSpPr>
            <a:spLocks noGrp="1"/>
          </p:cNvSpPr>
          <p:nvPr>
            <p:ph type="sldNum" sz="quarter" idx="10"/>
          </p:nvPr>
        </p:nvSpPr>
        <p:spPr/>
        <p:txBody>
          <a:bodyPr/>
          <a:lstStyle/>
          <a:p>
            <a:fld id="{5F378627-E3FE-44FD-B5FA-4582AC800163}" type="slidenum">
              <a:rPr lang="en-GB" smtClean="0"/>
              <a:pPr/>
              <a:t>20</a:t>
            </a:fld>
            <a:endParaRPr lang="en-GB"/>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Remember to import pytest!</a:t>
            </a:r>
          </a:p>
        </p:txBody>
      </p:sp>
      <p:sp>
        <p:nvSpPr>
          <p:cNvPr id="4" name="Slide Number Placeholder 3"/>
          <p:cNvSpPr>
            <a:spLocks noGrp="1"/>
          </p:cNvSpPr>
          <p:nvPr>
            <p:ph type="sldNum" sz="quarter" idx="5"/>
          </p:nvPr>
        </p:nvSpPr>
        <p:spPr/>
        <p:txBody>
          <a:bodyPr/>
          <a:lstStyle/>
          <a:p>
            <a:fld id="{99B30722-7DAA-4E93-8206-71F83E275281}" type="slidenum">
              <a:rPr lang="en-US" smtClean="0"/>
              <a:pPr/>
              <a:t>23</a:t>
            </a:fld>
            <a:endParaRPr lang="en-US"/>
          </a:p>
        </p:txBody>
      </p:sp>
    </p:spTree>
    <p:extLst>
      <p:ext uri="{BB962C8B-B14F-4D97-AF65-F5344CB8AC3E}">
        <p14:creationId xmlns:p14="http://schemas.microsoft.com/office/powerpoint/2010/main" val="23640775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marL="228600" indent="-228600">
              <a:buAutoNum type="arabicParenR"/>
            </a:pPr>
            <a:r>
              <a:rPr lang="en-US" baseline="0" dirty="0"/>
              <a:t>…</a:t>
            </a:r>
          </a:p>
          <a:p>
            <a:pPr marL="228600" indent="-228600">
              <a:buAutoNum type="arabicParenR"/>
            </a:pPr>
            <a:r>
              <a:rPr lang="en-US" baseline="0" dirty="0"/>
              <a:t>There is no general rule for testing these algorithm, for each specific algorithm there are usually validation cases (</a:t>
            </a:r>
            <a:r>
              <a:rPr lang="en-US" baseline="0" dirty="0" err="1"/>
              <a:t>e.g</a:t>
            </a:r>
            <a:r>
              <a:rPr lang="en-US" baseline="0" dirty="0"/>
              <a:t>, a classifier might be validated using two classes of very different objects)</a:t>
            </a:r>
          </a:p>
          <a:p>
            <a:pPr marL="228600" indent="-228600">
              <a:buNone/>
            </a:pPr>
            <a:endParaRPr lang="en-US" baseline="0" dirty="0"/>
          </a:p>
        </p:txBody>
      </p:sp>
      <p:sp>
        <p:nvSpPr>
          <p:cNvPr id="4" name="Slide Number Placeholder 3"/>
          <p:cNvSpPr>
            <a:spLocks noGrp="1"/>
          </p:cNvSpPr>
          <p:nvPr>
            <p:ph type="sldNum" sz="quarter" idx="10"/>
          </p:nvPr>
        </p:nvSpPr>
        <p:spPr/>
        <p:txBody>
          <a:bodyPr/>
          <a:lstStyle/>
          <a:p>
            <a:fld id="{99B30722-7DAA-4E93-8206-71F83E275281}" type="slidenum">
              <a:rPr lang="en-US" smtClean="0"/>
              <a:pPr/>
              <a:t>28</a:t>
            </a:fld>
            <a:endParaRPr lang="en-US"/>
          </a:p>
        </p:txBody>
      </p:sp>
    </p:spTree>
    <p:extLst>
      <p:ext uri="{BB962C8B-B14F-4D97-AF65-F5344CB8AC3E}">
        <p14:creationId xmlns:p14="http://schemas.microsoft.com/office/powerpoint/2010/main" val="32058057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DE"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29</a:t>
            </a:fld>
            <a:endParaRPr lang="en-US"/>
          </a:p>
        </p:txBody>
      </p:sp>
    </p:spTree>
    <p:extLst>
      <p:ext uri="{BB962C8B-B14F-4D97-AF65-F5344CB8AC3E}">
        <p14:creationId xmlns:p14="http://schemas.microsoft.com/office/powerpoint/2010/main" val="32629288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30</a:t>
            </a:fld>
            <a:endParaRPr lang="en-US"/>
          </a:p>
        </p:txBody>
      </p:sp>
    </p:spTree>
    <p:extLst>
      <p:ext uri="{BB962C8B-B14F-4D97-AF65-F5344CB8AC3E}">
        <p14:creationId xmlns:p14="http://schemas.microsoft.com/office/powerpoint/2010/main" val="42929835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31</a:t>
            </a:fld>
            <a:endParaRPr lang="en-US"/>
          </a:p>
        </p:txBody>
      </p:sp>
    </p:spTree>
    <p:extLst>
      <p:ext uri="{BB962C8B-B14F-4D97-AF65-F5344CB8AC3E}">
        <p14:creationId xmlns:p14="http://schemas.microsoft.com/office/powerpoint/2010/main" val="28555354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32</a:t>
            </a:fld>
            <a:endParaRPr lang="en-US"/>
          </a:p>
        </p:txBody>
      </p:sp>
    </p:spTree>
    <p:extLst>
      <p:ext uri="{BB962C8B-B14F-4D97-AF65-F5344CB8AC3E}">
        <p14:creationId xmlns:p14="http://schemas.microsoft.com/office/powerpoint/2010/main" val="19714154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H" dirty="0"/>
              <a:t>Hands on</a:t>
            </a:r>
          </a:p>
          <a:p>
            <a:r>
              <a:rPr lang="en-CH" dirty="0"/>
              <a:t>1. test manually: it works if the function is very simple, but as you add more functions, or there are many things you need to test, then you will only test the last one and the rest can easily break</a:t>
            </a:r>
          </a:p>
          <a:p>
            <a:r>
              <a:rPr lang="en-CH" dirty="0"/>
              <a:t>2. with if result != expected: raise Exception, with if __name__ == ‘__main__</a:t>
            </a:r>
          </a:p>
          <a:p>
            <a:r>
              <a:rPr lang="en-CH" dirty="0"/>
              <a:t>3. better, but there we want to automatize! that’s pytest</a:t>
            </a:r>
          </a:p>
          <a:p>
            <a:r>
              <a:rPr lang="en-CH" dirty="0"/>
              <a:t>4. try running tests with me (also show if there’s an error)</a:t>
            </a:r>
          </a:p>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6</a:t>
            </a:fld>
            <a:endParaRPr lang="en-US"/>
          </a:p>
        </p:txBody>
      </p:sp>
    </p:spTree>
    <p:extLst>
      <p:ext uri="{BB962C8B-B14F-4D97-AF65-F5344CB8AC3E}">
        <p14:creationId xmlns:p14="http://schemas.microsoft.com/office/powerpoint/2010/main" val="214605254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33</a:t>
            </a:fld>
            <a:endParaRPr lang="en-US"/>
          </a:p>
        </p:txBody>
      </p:sp>
    </p:spTree>
    <p:extLst>
      <p:ext uri="{BB962C8B-B14F-4D97-AF65-F5344CB8AC3E}">
        <p14:creationId xmlns:p14="http://schemas.microsoft.com/office/powerpoint/2010/main" val="4500073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H"/>
              <a:t>numpy.random.RandomState!</a:t>
            </a:r>
          </a:p>
          <a:p>
            <a:endParaRPr lang="en-CH"/>
          </a:p>
          <a:p>
            <a:r>
              <a:rPr lang="en-CH"/>
              <a:t>random_state = np.random.RandomState(SEED)</a:t>
            </a:r>
          </a:p>
          <a:p>
            <a:r>
              <a:rPr lang="en-CH"/>
              <a:t>random_state.rand()</a:t>
            </a:r>
          </a:p>
          <a:p>
            <a:endParaRPr lang="en-CH"/>
          </a:p>
          <a:p>
            <a:r>
              <a:rPr lang="en-CH"/>
              <a:t>otherwise using the global seed, if any external library uses np.random it can screw up the determinism</a:t>
            </a:r>
          </a:p>
          <a:p>
            <a:endParaRPr lang="en-DE"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34</a:t>
            </a:fld>
            <a:endParaRPr lang="en-US"/>
          </a:p>
        </p:txBody>
      </p:sp>
    </p:spTree>
    <p:extLst>
      <p:ext uri="{BB962C8B-B14F-4D97-AF65-F5344CB8AC3E}">
        <p14:creationId xmlns:p14="http://schemas.microsoft.com/office/powerpoint/2010/main" val="37699853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CH"/>
              <a:t>numpy.random.RandomState!</a:t>
            </a:r>
          </a:p>
          <a:p>
            <a:endParaRPr lang="en-CH"/>
          </a:p>
          <a:p>
            <a:r>
              <a:rPr lang="en-CH"/>
              <a:t>random_state = np.random.RandomState(SEED)</a:t>
            </a:r>
          </a:p>
          <a:p>
            <a:r>
              <a:rPr lang="en-CH"/>
              <a:t>random_state.rand()</a:t>
            </a:r>
          </a:p>
          <a:p>
            <a:endParaRPr lang="en-CH"/>
          </a:p>
          <a:p>
            <a:r>
              <a:rPr lang="en-CH"/>
              <a:t>otherwise using the global seed, if any external library uses np.random it can screw up the determinism</a:t>
            </a:r>
          </a:p>
          <a:p>
            <a:endParaRPr lang="en-DE"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35</a:t>
            </a:fld>
            <a:endParaRPr lang="en-US"/>
          </a:p>
        </p:txBody>
      </p:sp>
    </p:spTree>
    <p:extLst>
      <p:ext uri="{BB962C8B-B14F-4D97-AF65-F5344CB8AC3E}">
        <p14:creationId xmlns:p14="http://schemas.microsoft.com/office/powerpoint/2010/main" val="25843460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t>I</a:t>
            </a:r>
            <a:r>
              <a:rPr lang="en-DE" dirty="0"/>
              <a:t>f you want it to make a random seed for the whole module instead fo for every test, use “scope=‘module’”</a:t>
            </a:r>
          </a:p>
        </p:txBody>
      </p:sp>
      <p:sp>
        <p:nvSpPr>
          <p:cNvPr id="4" name="Slide Number Placeholder 3"/>
          <p:cNvSpPr>
            <a:spLocks noGrp="1"/>
          </p:cNvSpPr>
          <p:nvPr>
            <p:ph type="sldNum" sz="quarter" idx="5"/>
          </p:nvPr>
        </p:nvSpPr>
        <p:spPr/>
        <p:txBody>
          <a:bodyPr/>
          <a:lstStyle/>
          <a:p>
            <a:fld id="{99B30722-7DAA-4E93-8206-71F83E275281}" type="slidenum">
              <a:rPr lang="en-US" smtClean="0"/>
              <a:pPr/>
              <a:t>37</a:t>
            </a:fld>
            <a:endParaRPr lang="en-US"/>
          </a:p>
        </p:txBody>
      </p:sp>
    </p:spTree>
    <p:extLst>
      <p:ext uri="{BB962C8B-B14F-4D97-AF65-F5344CB8AC3E}">
        <p14:creationId xmlns:p14="http://schemas.microsoft.com/office/powerpoint/2010/main" val="384723590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40</a:t>
            </a:fld>
            <a:endParaRPr lang="en-US"/>
          </a:p>
        </p:txBody>
      </p:sp>
    </p:spTree>
    <p:extLst>
      <p:ext uri="{BB962C8B-B14F-4D97-AF65-F5344CB8AC3E}">
        <p14:creationId xmlns:p14="http://schemas.microsoft.com/office/powerpoint/2010/main" val="32544528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baseline="0" dirty="0"/>
          </a:p>
        </p:txBody>
      </p:sp>
      <p:sp>
        <p:nvSpPr>
          <p:cNvPr id="4" name="Slide Number Placeholder 3"/>
          <p:cNvSpPr>
            <a:spLocks noGrp="1"/>
          </p:cNvSpPr>
          <p:nvPr>
            <p:ph type="sldNum" sz="quarter" idx="10"/>
          </p:nvPr>
        </p:nvSpPr>
        <p:spPr/>
        <p:txBody>
          <a:bodyPr/>
          <a:lstStyle/>
          <a:p>
            <a:fld id="{2E53EA59-0E76-47F3-BAE3-1CF23EB8E420}" type="slidenum">
              <a:rPr lang="en-US" smtClean="0"/>
              <a:pPr/>
              <a:t>7</a:t>
            </a:fld>
            <a:endParaRPr lang="en-US"/>
          </a:p>
        </p:txBody>
      </p:sp>
    </p:spTree>
    <p:extLst>
      <p:ext uri="{BB962C8B-B14F-4D97-AF65-F5344CB8AC3E}">
        <p14:creationId xmlns:p14="http://schemas.microsoft.com/office/powerpoint/2010/main" val="22627011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9B30722-7DAA-4E93-8206-71F83E275281}" type="slidenum">
              <a:rPr lang="en-US"/>
              <a:pPr/>
              <a:t>8</a:t>
            </a:fld>
            <a:endParaRPr lang="en-US"/>
          </a:p>
        </p:txBody>
      </p:sp>
    </p:spTree>
    <p:extLst>
      <p:ext uri="{BB962C8B-B14F-4D97-AF65-F5344CB8AC3E}">
        <p14:creationId xmlns:p14="http://schemas.microsoft.com/office/powerpoint/2010/main" val="34627797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5E807BF1-D0A1-4BF3-B11D-FC8F69C367E8}" type="slidenum">
              <a:rPr lang="en-US"/>
              <a:pPr/>
              <a:t>9</a:t>
            </a:fld>
            <a:endParaRPr lang="en-US"/>
          </a:p>
        </p:txBody>
      </p:sp>
      <p:sp>
        <p:nvSpPr>
          <p:cNvPr id="28674" name="Rectangle 2"/>
          <p:cNvSpPr>
            <a:spLocks noGrp="1" noRot="1" noChangeAspect="1" noChangeArrowheads="1" noTextEdit="1"/>
          </p:cNvSpPr>
          <p:nvPr>
            <p:ph type="sldImg"/>
          </p:nvPr>
        </p:nvSpPr>
        <p:spPr>
          <a:xfrm>
            <a:off x="381000" y="685800"/>
            <a:ext cx="6096000" cy="3429000"/>
          </a:xfrm>
          <a:ln/>
        </p:spPr>
      </p:sp>
      <p:sp>
        <p:nvSpPr>
          <p:cNvPr id="28675"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290187F8-FED7-4A8B-A019-4D10C18BCB4A}" type="slidenum">
              <a:rPr lang="en-US"/>
              <a:pPr/>
              <a:t>11</a:t>
            </a:fld>
            <a:endParaRPr lang="en-US"/>
          </a:p>
        </p:txBody>
      </p:sp>
      <p:sp>
        <p:nvSpPr>
          <p:cNvPr id="20482" name="Rectangle 2"/>
          <p:cNvSpPr>
            <a:spLocks noGrp="1" noRot="1" noChangeAspect="1" noChangeArrowheads="1" noTextEdit="1"/>
          </p:cNvSpPr>
          <p:nvPr>
            <p:ph type="sldImg"/>
          </p:nvPr>
        </p:nvSpPr>
        <p:spPr>
          <a:xfrm>
            <a:off x="381000" y="685800"/>
            <a:ext cx="6096000" cy="3429000"/>
          </a:xfrm>
          <a:ln/>
        </p:spPr>
      </p:sp>
      <p:sp>
        <p:nvSpPr>
          <p:cNvPr id="20483"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dirty="0"/>
              <a:t>We saw how to test, but what is a good test? and what should we test?</a:t>
            </a:r>
          </a:p>
        </p:txBody>
      </p:sp>
      <p:sp>
        <p:nvSpPr>
          <p:cNvPr id="4" name="Slide Number Placeholder 3"/>
          <p:cNvSpPr>
            <a:spLocks noGrp="1"/>
          </p:cNvSpPr>
          <p:nvPr>
            <p:ph type="sldNum" sz="quarter" idx="10"/>
          </p:nvPr>
        </p:nvSpPr>
        <p:spPr/>
        <p:txBody>
          <a:bodyPr/>
          <a:lstStyle/>
          <a:p>
            <a:fld id="{99B30722-7DAA-4E93-8206-71F83E275281}" type="slidenum">
              <a:rPr lang="en-US" smtClean="0"/>
              <a:pPr/>
              <a:t>12</a:t>
            </a:fld>
            <a:endParaRPr lang="en-US"/>
          </a:p>
        </p:txBody>
      </p:sp>
    </p:spTree>
    <p:extLst>
      <p:ext uri="{BB962C8B-B14F-4D97-AF65-F5344CB8AC3E}">
        <p14:creationId xmlns:p14="http://schemas.microsoft.com/office/powerpoint/2010/main" val="28896387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9B30722-7DAA-4E93-8206-71F83E275281}" type="slidenum">
              <a:rPr lang="en-US"/>
              <a:pPr/>
              <a:t>14</a:t>
            </a:fld>
            <a:endParaRPr lang="en-US"/>
          </a:p>
        </p:txBody>
      </p:sp>
    </p:spTree>
    <p:extLst>
      <p:ext uri="{BB962C8B-B14F-4D97-AF65-F5344CB8AC3E}">
        <p14:creationId xmlns:p14="http://schemas.microsoft.com/office/powerpoint/2010/main" val="20412386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H" dirty="0"/>
          </a:p>
        </p:txBody>
      </p:sp>
      <p:sp>
        <p:nvSpPr>
          <p:cNvPr id="4" name="Slide Number Placeholder 3"/>
          <p:cNvSpPr>
            <a:spLocks noGrp="1"/>
          </p:cNvSpPr>
          <p:nvPr>
            <p:ph type="sldNum" sz="quarter" idx="5"/>
          </p:nvPr>
        </p:nvSpPr>
        <p:spPr/>
        <p:txBody>
          <a:bodyPr/>
          <a:lstStyle/>
          <a:p>
            <a:fld id="{99B30722-7DAA-4E93-8206-71F83E275281}" type="slidenum">
              <a:rPr lang="en-US" smtClean="0"/>
              <a:pPr/>
              <a:t>15</a:t>
            </a:fld>
            <a:endParaRPr lang="en-US"/>
          </a:p>
        </p:txBody>
      </p:sp>
    </p:spTree>
    <p:extLst>
      <p:ext uri="{BB962C8B-B14F-4D97-AF65-F5344CB8AC3E}">
        <p14:creationId xmlns:p14="http://schemas.microsoft.com/office/powerpoint/2010/main" val="1718274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r>
              <a:rPr lang="de-CH" dirty="0"/>
              <a:t>March 2024, CC BY-SA 4.0</a:t>
            </a:r>
            <a:endParaRPr lang="en-US" dirty="0"/>
          </a:p>
        </p:txBody>
      </p:sp>
      <p:sp>
        <p:nvSpPr>
          <p:cNvPr id="5" name="Footer Placeholder 4"/>
          <p:cNvSpPr>
            <a:spLocks noGrp="1"/>
          </p:cNvSpPr>
          <p:nvPr>
            <p:ph type="ftr" sz="quarter" idx="11"/>
          </p:nvPr>
        </p:nvSpPr>
        <p:spPr/>
        <p:txBody>
          <a:bodyPr/>
          <a:lstStyle/>
          <a:p>
            <a:r>
              <a:rPr lang="en-US"/>
              <a:t>Testing scientific code, v16.0</a:t>
            </a:r>
          </a:p>
        </p:txBody>
      </p:sp>
      <p:sp>
        <p:nvSpPr>
          <p:cNvPr id="6" name="Slide Number Placeholder 5"/>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9664216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de-CH" dirty="0"/>
              <a:t>March 2024, CC BY-SA 4.0</a:t>
            </a:r>
            <a:endParaRPr lang="en-US" dirty="0"/>
          </a:p>
        </p:txBody>
      </p:sp>
      <p:sp>
        <p:nvSpPr>
          <p:cNvPr id="5" name="Footer Placeholder 4"/>
          <p:cNvSpPr>
            <a:spLocks noGrp="1"/>
          </p:cNvSpPr>
          <p:nvPr>
            <p:ph type="ftr" sz="quarter" idx="11"/>
          </p:nvPr>
        </p:nvSpPr>
        <p:spPr/>
        <p:txBody>
          <a:bodyPr/>
          <a:lstStyle/>
          <a:p>
            <a:r>
              <a:rPr lang="en-US"/>
              <a:t>Testing scientific code, v16.0</a:t>
            </a:r>
          </a:p>
        </p:txBody>
      </p:sp>
      <p:sp>
        <p:nvSpPr>
          <p:cNvPr id="6" name="Slide Number Placeholder 5"/>
          <p:cNvSpPr>
            <a:spLocks noGrp="1"/>
          </p:cNvSpPr>
          <p:nvPr>
            <p:ph type="sldNum" sz="quarter" idx="12"/>
          </p:nvPr>
        </p:nvSpPr>
        <p:spPr/>
        <p:txBody>
          <a:bodyPr/>
          <a:lstStyle/>
          <a:p>
            <a:fld id="{FF05A131-7E6B-4BFA-A2D4-3B708019D05F}" type="slidenum">
              <a:rPr lang="en-US" smtClean="0"/>
              <a:pPr/>
              <a:t>‹#›</a:t>
            </a:fld>
            <a:endParaRPr lang="en-US"/>
          </a:p>
        </p:txBody>
      </p:sp>
    </p:spTree>
    <p:extLst>
      <p:ext uri="{BB962C8B-B14F-4D97-AF65-F5344CB8AC3E}">
        <p14:creationId xmlns:p14="http://schemas.microsoft.com/office/powerpoint/2010/main" val="15767761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de-CH" dirty="0"/>
              <a:t>March 2024, CC BY-SA 4.0</a:t>
            </a:r>
            <a:endParaRPr lang="en-US" dirty="0"/>
          </a:p>
        </p:txBody>
      </p:sp>
      <p:sp>
        <p:nvSpPr>
          <p:cNvPr id="5" name="Footer Placeholder 4"/>
          <p:cNvSpPr>
            <a:spLocks noGrp="1"/>
          </p:cNvSpPr>
          <p:nvPr>
            <p:ph type="ftr" sz="quarter" idx="11"/>
          </p:nvPr>
        </p:nvSpPr>
        <p:spPr/>
        <p:txBody>
          <a:bodyPr/>
          <a:lstStyle/>
          <a:p>
            <a:r>
              <a:rPr lang="en-US"/>
              <a:t>Testing scientific code, v16.0</a:t>
            </a:r>
          </a:p>
        </p:txBody>
      </p:sp>
      <p:sp>
        <p:nvSpPr>
          <p:cNvPr id="6" name="Slide Number Placeholder 5"/>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8619250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de-CH" sz="1000" dirty="0"/>
              <a:t>March 2024, CC BY-SA 4.0</a:t>
            </a:r>
            <a:endParaRPr lang="en-US" sz="1000" dirty="0"/>
          </a:p>
        </p:txBody>
      </p:sp>
      <p:sp>
        <p:nvSpPr>
          <p:cNvPr id="5" name="Footer Placeholder 4"/>
          <p:cNvSpPr>
            <a:spLocks noGrp="1"/>
          </p:cNvSpPr>
          <p:nvPr>
            <p:ph type="ftr" sz="quarter" idx="11"/>
          </p:nvPr>
        </p:nvSpPr>
        <p:spPr/>
        <p:txBody>
          <a:bodyPr/>
          <a:lstStyle/>
          <a:p>
            <a:r>
              <a:rPr lang="en-US"/>
              <a:t>Testing scientific code, v16.0</a:t>
            </a:r>
            <a:endParaRPr lang="en-US" dirty="0"/>
          </a:p>
        </p:txBody>
      </p:sp>
      <p:sp>
        <p:nvSpPr>
          <p:cNvPr id="6" name="Slide Number Placeholder 5"/>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6988973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de-CH" dirty="0"/>
              <a:t>March 2024, CC BY-SA 4.0</a:t>
            </a:r>
            <a:endParaRPr lang="en-US" dirty="0"/>
          </a:p>
        </p:txBody>
      </p:sp>
      <p:sp>
        <p:nvSpPr>
          <p:cNvPr id="5" name="Footer Placeholder 4"/>
          <p:cNvSpPr>
            <a:spLocks noGrp="1"/>
          </p:cNvSpPr>
          <p:nvPr>
            <p:ph type="ftr" sz="quarter" idx="11"/>
          </p:nvPr>
        </p:nvSpPr>
        <p:spPr/>
        <p:txBody>
          <a:bodyPr/>
          <a:lstStyle/>
          <a:p>
            <a:r>
              <a:rPr lang="en-US"/>
              <a:t>Testing scientific code, v16.0</a:t>
            </a:r>
          </a:p>
        </p:txBody>
      </p:sp>
      <p:sp>
        <p:nvSpPr>
          <p:cNvPr id="6" name="Slide Number Placeholder 5"/>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924600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de-CH" dirty="0"/>
              <a:t>March 2024, CC BY-SA 4.0</a:t>
            </a:r>
            <a:endParaRPr lang="en-US" dirty="0"/>
          </a:p>
        </p:txBody>
      </p:sp>
      <p:sp>
        <p:nvSpPr>
          <p:cNvPr id="6" name="Footer Placeholder 5"/>
          <p:cNvSpPr>
            <a:spLocks noGrp="1"/>
          </p:cNvSpPr>
          <p:nvPr>
            <p:ph type="ftr" sz="quarter" idx="11"/>
          </p:nvPr>
        </p:nvSpPr>
        <p:spPr/>
        <p:txBody>
          <a:bodyPr/>
          <a:lstStyle/>
          <a:p>
            <a:r>
              <a:rPr lang="en-US"/>
              <a:t>Testing scientific code, v16.0</a:t>
            </a:r>
          </a:p>
        </p:txBody>
      </p:sp>
      <p:sp>
        <p:nvSpPr>
          <p:cNvPr id="7" name="Slide Number Placeholder 6"/>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0617726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de-CH" dirty="0"/>
              <a:t>March 2024, CC BY-SA 4.0</a:t>
            </a:r>
            <a:endParaRPr lang="en-US" dirty="0"/>
          </a:p>
        </p:txBody>
      </p:sp>
      <p:sp>
        <p:nvSpPr>
          <p:cNvPr id="8" name="Footer Placeholder 7"/>
          <p:cNvSpPr>
            <a:spLocks noGrp="1"/>
          </p:cNvSpPr>
          <p:nvPr>
            <p:ph type="ftr" sz="quarter" idx="11"/>
          </p:nvPr>
        </p:nvSpPr>
        <p:spPr/>
        <p:txBody>
          <a:bodyPr/>
          <a:lstStyle/>
          <a:p>
            <a:r>
              <a:rPr lang="en-US"/>
              <a:t>Testing scientific code, v16.0</a:t>
            </a:r>
          </a:p>
        </p:txBody>
      </p:sp>
      <p:sp>
        <p:nvSpPr>
          <p:cNvPr id="9" name="Slide Number Placeholder 8"/>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3723366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de-CH" dirty="0"/>
              <a:t>March 2024, CC BY-SA 4.0</a:t>
            </a:r>
            <a:endParaRPr lang="en-US" dirty="0"/>
          </a:p>
        </p:txBody>
      </p:sp>
      <p:sp>
        <p:nvSpPr>
          <p:cNvPr id="4" name="Footer Placeholder 3"/>
          <p:cNvSpPr>
            <a:spLocks noGrp="1"/>
          </p:cNvSpPr>
          <p:nvPr>
            <p:ph type="ftr" sz="quarter" idx="11"/>
          </p:nvPr>
        </p:nvSpPr>
        <p:spPr/>
        <p:txBody>
          <a:bodyPr/>
          <a:lstStyle/>
          <a:p>
            <a:r>
              <a:rPr lang="en-US"/>
              <a:t>Testing scientific code, v16.0</a:t>
            </a:r>
          </a:p>
        </p:txBody>
      </p:sp>
      <p:sp>
        <p:nvSpPr>
          <p:cNvPr id="5" name="Slide Number Placeholder 4"/>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42496024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de-CH" dirty="0"/>
              <a:t>March 2024, CC BY-SA 4.0</a:t>
            </a:r>
            <a:endParaRPr lang="en-US" dirty="0"/>
          </a:p>
        </p:txBody>
      </p:sp>
      <p:sp>
        <p:nvSpPr>
          <p:cNvPr id="3" name="Footer Placeholder 2"/>
          <p:cNvSpPr>
            <a:spLocks noGrp="1"/>
          </p:cNvSpPr>
          <p:nvPr>
            <p:ph type="ftr" sz="quarter" idx="11"/>
          </p:nvPr>
        </p:nvSpPr>
        <p:spPr/>
        <p:txBody>
          <a:bodyPr/>
          <a:lstStyle/>
          <a:p>
            <a:r>
              <a:rPr lang="en-US"/>
              <a:t>Testing scientific code, v16.0</a:t>
            </a:r>
          </a:p>
        </p:txBody>
      </p:sp>
      <p:sp>
        <p:nvSpPr>
          <p:cNvPr id="4" name="Slide Number Placeholder 3"/>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21411447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de-CH" dirty="0"/>
              <a:t>March 2024, CC BY-SA 4.0</a:t>
            </a:r>
            <a:endParaRPr lang="en-US" dirty="0"/>
          </a:p>
        </p:txBody>
      </p:sp>
      <p:sp>
        <p:nvSpPr>
          <p:cNvPr id="6" name="Footer Placeholder 5"/>
          <p:cNvSpPr>
            <a:spLocks noGrp="1"/>
          </p:cNvSpPr>
          <p:nvPr>
            <p:ph type="ftr" sz="quarter" idx="11"/>
          </p:nvPr>
        </p:nvSpPr>
        <p:spPr/>
        <p:txBody>
          <a:bodyPr/>
          <a:lstStyle/>
          <a:p>
            <a:r>
              <a:rPr lang="en-US"/>
              <a:t>Testing scientific code, v16.0</a:t>
            </a:r>
          </a:p>
        </p:txBody>
      </p:sp>
      <p:sp>
        <p:nvSpPr>
          <p:cNvPr id="7" name="Slide Number Placeholder 6"/>
          <p:cNvSpPr>
            <a:spLocks noGrp="1"/>
          </p:cNvSpPr>
          <p:nvPr>
            <p:ph type="sldNum" sz="quarter" idx="12"/>
          </p:nvPr>
        </p:nvSpPr>
        <p:spPr/>
        <p:txBody>
          <a:bodyPr/>
          <a:lstStyle/>
          <a:p>
            <a:fld id="{EF79ADEA-B933-47CC-A4E9-04E6298B917C}" type="slidenum">
              <a:rPr lang="en-US" smtClean="0"/>
              <a:pPr/>
              <a:t>‹#›</a:t>
            </a:fld>
            <a:endParaRPr lang="en-US"/>
          </a:p>
        </p:txBody>
      </p:sp>
    </p:spTree>
    <p:extLst>
      <p:ext uri="{BB962C8B-B14F-4D97-AF65-F5344CB8AC3E}">
        <p14:creationId xmlns:p14="http://schemas.microsoft.com/office/powerpoint/2010/main" val="151759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r>
              <a:rPr lang="de-CH" dirty="0"/>
              <a:t>March 2024, CC BY-SA 4.0</a:t>
            </a:r>
            <a:endParaRPr lang="en-US" dirty="0"/>
          </a:p>
        </p:txBody>
      </p:sp>
      <p:sp>
        <p:nvSpPr>
          <p:cNvPr id="6" name="Footer Placeholder 5"/>
          <p:cNvSpPr>
            <a:spLocks noGrp="1"/>
          </p:cNvSpPr>
          <p:nvPr>
            <p:ph type="ftr" sz="quarter" idx="11"/>
          </p:nvPr>
        </p:nvSpPr>
        <p:spPr/>
        <p:txBody>
          <a:bodyPr/>
          <a:lstStyle/>
          <a:p>
            <a:r>
              <a:rPr lang="en-US"/>
              <a:t>Testing scientific code, v16.0</a:t>
            </a:r>
          </a:p>
        </p:txBody>
      </p:sp>
      <p:sp>
        <p:nvSpPr>
          <p:cNvPr id="7" name="Slide Number Placeholder 6"/>
          <p:cNvSpPr>
            <a:spLocks noGrp="1"/>
          </p:cNvSpPr>
          <p:nvPr>
            <p:ph type="sldNum" sz="quarter" idx="12"/>
          </p:nvPr>
        </p:nvSpPr>
        <p:spPr/>
        <p:txBody>
          <a:bodyPr/>
          <a:lstStyle/>
          <a:p>
            <a:fld id="{231AB8C0-1AFE-4AD2-A399-FC2954A1949B}" type="slidenum">
              <a:rPr lang="en-US" smtClean="0"/>
              <a:pPr/>
              <a:t>‹#›</a:t>
            </a:fld>
            <a:endParaRPr lang="en-US"/>
          </a:p>
        </p:txBody>
      </p:sp>
    </p:spTree>
    <p:extLst>
      <p:ext uri="{BB962C8B-B14F-4D97-AF65-F5344CB8AC3E}">
        <p14:creationId xmlns:p14="http://schemas.microsoft.com/office/powerpoint/2010/main" val="2551737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9036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412776"/>
            <a:ext cx="10515600" cy="4764187"/>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de-CH" dirty="0"/>
              <a:t>March 2024, CC BY-SA 4.0</a:t>
            </a:r>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Testing scientific code, v16.0</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F79ADEA-B933-47CC-A4E9-04E6298B917C}" type="slidenum">
              <a:rPr lang="en-US" smtClean="0"/>
              <a:pPr/>
              <a:t>‹#›</a:t>
            </a:fld>
            <a:endParaRPr lang="en-US"/>
          </a:p>
        </p:txBody>
      </p:sp>
    </p:spTree>
    <p:extLst>
      <p:ext uri="{BB962C8B-B14F-4D97-AF65-F5344CB8AC3E}">
        <p14:creationId xmlns:p14="http://schemas.microsoft.com/office/powerpoint/2010/main" val="255100132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s://docs.pytest.org/en/7.1.x/example/markers.html#registering-markers"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a:extLst>
              <a:ext uri="{FF2B5EF4-FFF2-40B4-BE49-F238E27FC236}">
                <a16:creationId xmlns:a16="http://schemas.microsoft.com/office/drawing/2014/main" id="{F3FA881A-9B05-965E-1ED3-E87B5320F8DA}"/>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a:stretch/>
        </p:blipFill>
        <p:spPr bwMode="auto">
          <a:xfrm>
            <a:off x="-96688" y="0"/>
            <a:ext cx="12288688"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263352" y="260648"/>
            <a:ext cx="10081120" cy="1702367"/>
          </a:xfrm>
          <a:noFill/>
        </p:spPr>
        <p:txBody>
          <a:bodyPr>
            <a:noAutofit/>
          </a:bodyPr>
          <a:lstStyle/>
          <a:p>
            <a:pPr algn="l"/>
            <a:r>
              <a:rPr lang="en-US" sz="8000" b="1" dirty="0">
                <a:effectLst>
                  <a:outerShdw blurRad="50800" dist="38100" dir="2700000" algn="tl" rotWithShape="0">
                    <a:prstClr val="black">
                      <a:alpha val="40000"/>
                    </a:prstClr>
                  </a:outerShdw>
                </a:effectLst>
              </a:rPr>
              <a:t>Testing scientific code</a:t>
            </a:r>
            <a:br>
              <a:rPr lang="en-US" sz="5400" dirty="0">
                <a:effectLst>
                  <a:outerShdw blurRad="50800" dist="38100" dir="2700000" algn="tl" rotWithShape="0">
                    <a:prstClr val="black">
                      <a:alpha val="40000"/>
                    </a:prstClr>
                  </a:outerShdw>
                </a:effectLst>
              </a:rPr>
            </a:br>
            <a:r>
              <a:rPr lang="en-US" sz="4800" dirty="0">
                <a:effectLst>
                  <a:outerShdw blurRad="50800" dist="38100" dir="2700000" algn="tl" rotWithShape="0">
                    <a:prstClr val="black">
                      <a:alpha val="40000"/>
                    </a:prstClr>
                  </a:outerShdw>
                </a:effectLst>
              </a:rPr>
              <a:t>Because you’re worth it</a:t>
            </a:r>
            <a:endParaRPr lang="en-GB" sz="4000" dirty="0">
              <a:effectLst>
                <a:outerShdw blurRad="50800" dist="38100" dir="2700000" algn="tl" rotWithShape="0">
                  <a:prstClr val="black">
                    <a:alpha val="40000"/>
                  </a:prstClr>
                </a:outerShdw>
              </a:effectLst>
            </a:endParaRPr>
          </a:p>
        </p:txBody>
      </p:sp>
      <p:sp>
        <p:nvSpPr>
          <p:cNvPr id="3" name="Subtitle 2"/>
          <p:cNvSpPr>
            <a:spLocks noGrp="1"/>
          </p:cNvSpPr>
          <p:nvPr>
            <p:ph type="subTitle" idx="1"/>
          </p:nvPr>
        </p:nvSpPr>
        <p:spPr>
          <a:xfrm>
            <a:off x="263352" y="6014637"/>
            <a:ext cx="5921896" cy="548285"/>
          </a:xfrm>
          <a:noFill/>
        </p:spPr>
        <p:txBody>
          <a:bodyPr>
            <a:normAutofit/>
          </a:bodyPr>
          <a:lstStyle/>
          <a:p>
            <a:pPr algn="ctr"/>
            <a:r>
              <a:rPr lang="en-GB" sz="3200" dirty="0">
                <a:solidFill>
                  <a:schemeClr val="bg1"/>
                </a:solidFill>
                <a:effectLst>
                  <a:outerShdw blurRad="50800" dist="38100" dir="2700000" algn="tl" rotWithShape="0">
                    <a:prstClr val="black">
                      <a:alpha val="40000"/>
                    </a:prstClr>
                  </a:outerShdw>
                </a:effectLst>
              </a:rPr>
              <a:t>Pietro Berkes and Lisa </a:t>
            </a:r>
            <a:r>
              <a:rPr lang="en-GB" sz="3200" dirty="0" err="1">
                <a:solidFill>
                  <a:schemeClr val="bg1"/>
                </a:solidFill>
                <a:effectLst>
                  <a:outerShdw blurRad="50800" dist="38100" dir="2700000" algn="tl" rotWithShape="0">
                    <a:prstClr val="black">
                      <a:alpha val="40000"/>
                    </a:prstClr>
                  </a:outerShdw>
                </a:effectLst>
              </a:rPr>
              <a:t>Schwetlick</a:t>
            </a:r>
            <a:endParaRPr lang="en-GB" sz="3200" dirty="0">
              <a:solidFill>
                <a:schemeClr val="bg1"/>
              </a:solidFill>
              <a:effectLst>
                <a:outerShdw blurRad="50800" dist="38100" dir="2700000" algn="tl" rotWithShape="0">
                  <a:prstClr val="black">
                    <a:alpha val="40000"/>
                  </a:prstClr>
                </a:outerShdw>
              </a:effectLst>
            </a:endParaRPr>
          </a:p>
        </p:txBody>
      </p:sp>
    </p:spTree>
    <p:extLst>
      <p:ext uri="{BB962C8B-B14F-4D97-AF65-F5344CB8AC3E}">
        <p14:creationId xmlns:p14="http://schemas.microsoft.com/office/powerpoint/2010/main" val="33292057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Basic structure of test</a:t>
            </a:r>
          </a:p>
        </p:txBody>
      </p:sp>
      <p:sp>
        <p:nvSpPr>
          <p:cNvPr id="5" name="Content Placeholder 4"/>
          <p:cNvSpPr>
            <a:spLocks noGrp="1"/>
          </p:cNvSpPr>
          <p:nvPr>
            <p:ph idx="1"/>
          </p:nvPr>
        </p:nvSpPr>
        <p:spPr/>
        <p:txBody>
          <a:bodyPr>
            <a:normAutofit/>
          </a:bodyPr>
          <a:lstStyle/>
          <a:p>
            <a:r>
              <a:rPr lang="en-US" dirty="0"/>
              <a:t>A good test is divided in three parts:</a:t>
            </a:r>
          </a:p>
          <a:p>
            <a:pPr lvl="1"/>
            <a:r>
              <a:rPr lang="en-US" b="1" dirty="0"/>
              <a:t>Given</a:t>
            </a:r>
            <a:r>
              <a:rPr lang="en-US" dirty="0"/>
              <a:t>: Put your system in the right state for testing</a:t>
            </a:r>
          </a:p>
          <a:p>
            <a:pPr lvl="2"/>
            <a:r>
              <a:rPr lang="en-US" dirty="0"/>
              <a:t>Create data, initialize parameters, define constants…</a:t>
            </a:r>
          </a:p>
          <a:p>
            <a:pPr marL="274320" lvl="1" indent="0">
              <a:buNone/>
            </a:pPr>
            <a:endParaRPr lang="en-US" b="1" dirty="0"/>
          </a:p>
          <a:p>
            <a:pPr lvl="1"/>
            <a:r>
              <a:rPr lang="en-US" b="1" dirty="0"/>
              <a:t>When</a:t>
            </a:r>
            <a:r>
              <a:rPr lang="en-US" dirty="0"/>
              <a:t>: Execute the feature that you are testing</a:t>
            </a:r>
          </a:p>
          <a:p>
            <a:pPr lvl="2"/>
            <a:r>
              <a:rPr lang="en-US" dirty="0"/>
              <a:t>Typically, one or two lines of code</a:t>
            </a:r>
          </a:p>
          <a:p>
            <a:pPr lvl="1"/>
            <a:endParaRPr lang="en-US" b="1" dirty="0"/>
          </a:p>
          <a:p>
            <a:pPr lvl="1"/>
            <a:r>
              <a:rPr lang="en-US" b="1" dirty="0"/>
              <a:t>Then</a:t>
            </a:r>
            <a:r>
              <a:rPr lang="en-US" dirty="0"/>
              <a:t>: Compare outcomes with the expected ones</a:t>
            </a:r>
          </a:p>
          <a:p>
            <a:pPr lvl="2"/>
            <a:r>
              <a:rPr lang="en-US" dirty="0"/>
              <a:t>Define the expected result of the test</a:t>
            </a:r>
          </a:p>
          <a:p>
            <a:pPr lvl="2"/>
            <a:r>
              <a:rPr lang="en-US" dirty="0"/>
              <a:t>Set of </a:t>
            </a:r>
            <a:r>
              <a:rPr lang="en-US" i="1" dirty="0"/>
              <a:t>assertions</a:t>
            </a:r>
            <a:r>
              <a:rPr lang="en-US" dirty="0"/>
              <a:t> that check that the new state of your system matches your expectations</a:t>
            </a:r>
          </a:p>
          <a:p>
            <a:pPr lvl="2"/>
            <a:endParaRPr lang="en-US" dirty="0"/>
          </a:p>
        </p:txBody>
      </p:sp>
      <p:sp>
        <p:nvSpPr>
          <p:cNvPr id="4" name="Date Placeholder 3"/>
          <p:cNvSpPr>
            <a:spLocks noGrp="1"/>
          </p:cNvSpPr>
          <p:nvPr>
            <p:ph type="dt" sz="half" idx="10"/>
          </p:nvPr>
        </p:nvSpPr>
        <p:spPr/>
        <p:txBody>
          <a:bodyPr/>
          <a:lstStyle/>
          <a:p>
            <a:r>
              <a:rPr lang="de-CH" dirty="0"/>
              <a:t>March 2024, CC BY-SA 4.0</a:t>
            </a:r>
            <a:endParaRPr lang="en-US" dirty="0"/>
          </a:p>
        </p:txBody>
      </p:sp>
      <p:sp>
        <p:nvSpPr>
          <p:cNvPr id="7" name="Footer Placeholder 6"/>
          <p:cNvSpPr>
            <a:spLocks noGrp="1"/>
          </p:cNvSpPr>
          <p:nvPr>
            <p:ph type="ftr" sz="quarter" idx="11"/>
          </p:nvPr>
        </p:nvSpPr>
        <p:spPr/>
        <p:txBody>
          <a:bodyPr/>
          <a:lstStyle/>
          <a:p>
            <a:r>
              <a:rPr lang="en-US"/>
              <a:t>Testing scientific code, v16.0</a:t>
            </a:r>
          </a:p>
        </p:txBody>
      </p:sp>
      <p:sp>
        <p:nvSpPr>
          <p:cNvPr id="3" name="Slide Number Placeholder 2">
            <a:extLst>
              <a:ext uri="{FF2B5EF4-FFF2-40B4-BE49-F238E27FC236}">
                <a16:creationId xmlns:a16="http://schemas.microsoft.com/office/drawing/2014/main" id="{B660ED96-FCDE-40D4-DD96-4939244CEA71}"/>
              </a:ext>
            </a:extLst>
          </p:cNvPr>
          <p:cNvSpPr>
            <a:spLocks noGrp="1"/>
          </p:cNvSpPr>
          <p:nvPr>
            <p:ph type="sldNum" sz="quarter" idx="12"/>
          </p:nvPr>
        </p:nvSpPr>
        <p:spPr/>
        <p:txBody>
          <a:bodyPr/>
          <a:lstStyle/>
          <a:p>
            <a:fld id="{EF79ADEA-B933-47CC-A4E9-04E6298B917C}" type="slidenum">
              <a:rPr lang="en-US" smtClean="0"/>
              <a:pPr/>
              <a:t>10</a:t>
            </a:fld>
            <a:endParaRPr lang="en-US"/>
          </a:p>
        </p:txBody>
      </p:sp>
    </p:spTree>
    <p:extLst>
      <p:ext uri="{BB962C8B-B14F-4D97-AF65-F5344CB8AC3E}">
        <p14:creationId xmlns:p14="http://schemas.microsoft.com/office/powerpoint/2010/main" val="18840423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normAutofit/>
          </a:bodyPr>
          <a:lstStyle/>
          <a:p>
            <a:r>
              <a:rPr lang="en-US" dirty="0">
                <a:cs typeface="Courier New" pitchFamily="49" charset="0"/>
              </a:rPr>
              <a:t>Assertions</a:t>
            </a:r>
            <a:endParaRPr lang="en-US" sz="2800" dirty="0">
              <a:cs typeface="Courier New" pitchFamily="49" charset="0"/>
            </a:endParaRPr>
          </a:p>
        </p:txBody>
      </p:sp>
      <p:sp>
        <p:nvSpPr>
          <p:cNvPr id="4" name="Content Placeholder 3"/>
          <p:cNvSpPr>
            <a:spLocks noGrp="1"/>
          </p:cNvSpPr>
          <p:nvPr>
            <p:ph idx="1"/>
          </p:nvPr>
        </p:nvSpPr>
        <p:spPr/>
        <p:txBody>
          <a:bodyPr>
            <a:normAutofit fontScale="92500" lnSpcReduction="10000"/>
          </a:bodyPr>
          <a:lstStyle/>
          <a:p>
            <a:pPr marL="273044" indent="-273044">
              <a:lnSpc>
                <a:spcPct val="120000"/>
              </a:lnSpc>
              <a:tabLst>
                <a:tab pos="3857529" algn="l"/>
              </a:tabLst>
            </a:pPr>
            <a:r>
              <a:rPr lang="en-US" dirty="0">
                <a:latin typeface="Consolas" panose="020B0609020204030204" pitchFamily="49" charset="0"/>
                <a:ea typeface="ＭＳ Ｐゴシック" pitchFamily="80" charset="-128"/>
                <a:cs typeface="Consolas" panose="020B0609020204030204" pitchFamily="49" charset="0"/>
              </a:rPr>
              <a:t>assert</a:t>
            </a:r>
            <a:r>
              <a:rPr lang="en-US" dirty="0">
                <a:ea typeface="ＭＳ Ｐゴシック" pitchFamily="80" charset="-128"/>
                <a:cs typeface="Courier New" pitchFamily="49" charset="0"/>
              </a:rPr>
              <a:t> statements check that some condition is met, and raise an exception otherwise</a:t>
            </a:r>
          </a:p>
          <a:p>
            <a:pPr marL="273044" indent="-273044">
              <a:lnSpc>
                <a:spcPct val="120000"/>
              </a:lnSpc>
              <a:tabLst>
                <a:tab pos="3857529" algn="l"/>
              </a:tabLst>
            </a:pPr>
            <a:r>
              <a:rPr lang="en-US" dirty="0">
                <a:ea typeface="ＭＳ Ｐゴシック" pitchFamily="80" charset="-128"/>
                <a:cs typeface="Courier New" pitchFamily="49" charset="0"/>
              </a:rPr>
              <a:t>Check that statement is true/false:</a:t>
            </a:r>
            <a:br>
              <a:rPr lang="en-US" dirty="0">
                <a:ea typeface="ＭＳ Ｐゴシック" pitchFamily="80" charset="-128"/>
                <a:cs typeface="Courier New" pitchFamily="49" charset="0"/>
              </a:rPr>
            </a:br>
            <a:r>
              <a:rPr lang="en-US" sz="2000" dirty="0">
                <a:solidFill>
                  <a:srgbClr val="7F007F"/>
                </a:solidFill>
                <a:latin typeface="Consolas" panose="020B0609020204030204" pitchFamily="49" charset="0"/>
                <a:cs typeface="Consolas" panose="020B0609020204030204" pitchFamily="49" charset="0"/>
              </a:rPr>
              <a:t>assert</a:t>
            </a:r>
            <a:r>
              <a:rPr lang="en-US" sz="2000" dirty="0">
                <a:solidFill>
                  <a:srgbClr val="000000"/>
                </a:solidFill>
                <a:latin typeface="Consolas" panose="020B0609020204030204" pitchFamily="49" charset="0"/>
                <a:cs typeface="Consolas" panose="020B0609020204030204" pitchFamily="49" charset="0"/>
              </a:rPr>
              <a:t> </a:t>
            </a:r>
            <a:r>
              <a:rPr lang="en-US" sz="2000" dirty="0">
                <a:solidFill>
                  <a:srgbClr val="8B2252"/>
                </a:solidFill>
                <a:latin typeface="Consolas" panose="020B0609020204030204" pitchFamily="49" charset="0"/>
                <a:cs typeface="Consolas" panose="020B0609020204030204" pitchFamily="49" charset="0"/>
              </a:rPr>
              <a:t>'</a:t>
            </a:r>
            <a:r>
              <a:rPr lang="en-US" sz="2000" dirty="0" err="1">
                <a:solidFill>
                  <a:srgbClr val="8B2252"/>
                </a:solidFill>
                <a:latin typeface="Consolas" panose="020B0609020204030204" pitchFamily="49" charset="0"/>
                <a:cs typeface="Consolas" panose="020B0609020204030204" pitchFamily="49" charset="0"/>
              </a:rPr>
              <a:t>Hi'</a:t>
            </a:r>
            <a:r>
              <a:rPr lang="en-US" sz="2000" dirty="0" err="1">
                <a:solidFill>
                  <a:srgbClr val="000000"/>
                </a:solidFill>
                <a:latin typeface="Consolas" panose="020B0609020204030204" pitchFamily="49" charset="0"/>
                <a:cs typeface="Consolas" panose="020B0609020204030204" pitchFamily="49" charset="0"/>
              </a:rPr>
              <a:t>.islower</a:t>
            </a:r>
            <a:r>
              <a:rPr lang="en-US" sz="2000" dirty="0">
                <a:solidFill>
                  <a:srgbClr val="000000"/>
                </a:solidFill>
                <a:latin typeface="Consolas" panose="020B0609020204030204" pitchFamily="49" charset="0"/>
                <a:cs typeface="Consolas" panose="020B0609020204030204" pitchFamily="49" charset="0"/>
              </a:rPr>
              <a:t>()	</a:t>
            </a:r>
            <a:r>
              <a:rPr lang="en-US" sz="2000" dirty="0">
                <a:solidFill>
                  <a:srgbClr val="FF0000"/>
                </a:solidFill>
                <a:latin typeface="Consolas" panose="020B0609020204030204" pitchFamily="49" charset="0"/>
                <a:ea typeface="ＭＳ Ｐゴシック" pitchFamily="80" charset="-128"/>
                <a:cs typeface="Consolas" panose="020B0609020204030204" pitchFamily="49" charset="0"/>
              </a:rPr>
              <a:t>=&gt; fail</a:t>
            </a:r>
            <a:br>
              <a:rPr lang="en-US" sz="2000" dirty="0">
                <a:solidFill>
                  <a:srgbClr val="000000"/>
                </a:solidFill>
                <a:latin typeface="Consolas" panose="020B0609020204030204" pitchFamily="49" charset="0"/>
                <a:cs typeface="Consolas" panose="020B0609020204030204" pitchFamily="49" charset="0"/>
              </a:rPr>
            </a:br>
            <a:r>
              <a:rPr lang="en-US" sz="2000" dirty="0">
                <a:solidFill>
                  <a:srgbClr val="7F007F"/>
                </a:solidFill>
                <a:latin typeface="Consolas" panose="020B0609020204030204" pitchFamily="49" charset="0"/>
                <a:cs typeface="Consolas" panose="020B0609020204030204" pitchFamily="49" charset="0"/>
              </a:rPr>
              <a:t>assert</a:t>
            </a:r>
            <a:r>
              <a:rPr lang="en-US" sz="2000" dirty="0">
                <a:solidFill>
                  <a:srgbClr val="000000"/>
                </a:solidFill>
                <a:latin typeface="Consolas" panose="020B0609020204030204" pitchFamily="49" charset="0"/>
                <a:cs typeface="Consolas" panose="020B0609020204030204" pitchFamily="49" charset="0"/>
              </a:rPr>
              <a:t> not </a:t>
            </a:r>
            <a:r>
              <a:rPr lang="en-US" sz="2000" dirty="0">
                <a:solidFill>
                  <a:srgbClr val="8B2252"/>
                </a:solidFill>
                <a:latin typeface="Consolas" panose="020B0609020204030204" pitchFamily="49" charset="0"/>
                <a:cs typeface="Consolas" panose="020B0609020204030204" pitchFamily="49" charset="0"/>
              </a:rPr>
              <a:t>'</a:t>
            </a:r>
            <a:r>
              <a:rPr lang="en-US" sz="2000" dirty="0" err="1">
                <a:solidFill>
                  <a:srgbClr val="8B2252"/>
                </a:solidFill>
                <a:latin typeface="Consolas" panose="020B0609020204030204" pitchFamily="49" charset="0"/>
                <a:cs typeface="Consolas" panose="020B0609020204030204" pitchFamily="49" charset="0"/>
              </a:rPr>
              <a:t>Hi'</a:t>
            </a:r>
            <a:r>
              <a:rPr lang="en-US" sz="2000" dirty="0" err="1">
                <a:solidFill>
                  <a:srgbClr val="000000"/>
                </a:solidFill>
                <a:latin typeface="Consolas" panose="020B0609020204030204" pitchFamily="49" charset="0"/>
                <a:cs typeface="Consolas" panose="020B0609020204030204" pitchFamily="49" charset="0"/>
              </a:rPr>
              <a:t>.islower</a:t>
            </a:r>
            <a:r>
              <a:rPr lang="en-US" sz="2000" dirty="0">
                <a:solidFill>
                  <a:srgbClr val="000000"/>
                </a:solidFill>
                <a:latin typeface="Consolas" panose="020B0609020204030204" pitchFamily="49" charset="0"/>
                <a:cs typeface="Consolas" panose="020B0609020204030204" pitchFamily="49" charset="0"/>
              </a:rPr>
              <a:t>()	</a:t>
            </a:r>
            <a:r>
              <a:rPr lang="en-US" sz="2000" dirty="0">
                <a:solidFill>
                  <a:srgbClr val="0ECC00"/>
                </a:solidFill>
                <a:latin typeface="Consolas" panose="020B0609020204030204" pitchFamily="49" charset="0"/>
                <a:ea typeface="ＭＳ Ｐゴシック" pitchFamily="80" charset="-128"/>
                <a:cs typeface="Consolas" panose="020B0609020204030204" pitchFamily="49" charset="0"/>
              </a:rPr>
              <a:t>=&gt; pass</a:t>
            </a:r>
            <a:endParaRPr lang="en-US" sz="2000" dirty="0">
              <a:solidFill>
                <a:srgbClr val="000000"/>
              </a:solidFill>
              <a:latin typeface="Consolas" panose="020B0609020204030204" pitchFamily="49" charset="0"/>
              <a:cs typeface="Consolas" panose="020B0609020204030204" pitchFamily="49" charset="0"/>
            </a:endParaRPr>
          </a:p>
          <a:p>
            <a:pPr marL="273044" indent="-273044">
              <a:lnSpc>
                <a:spcPct val="120000"/>
              </a:lnSpc>
              <a:tabLst>
                <a:tab pos="3857529" algn="l"/>
              </a:tabLst>
            </a:pPr>
            <a:r>
              <a:rPr lang="en-US" dirty="0">
                <a:ea typeface="ＭＳ Ｐゴシック" pitchFamily="80" charset="-128"/>
                <a:cs typeface="Courier New" pitchFamily="49" charset="0"/>
              </a:rPr>
              <a:t>Check that two objects are equal:</a:t>
            </a:r>
            <a:br>
              <a:rPr lang="en-US" sz="1800" dirty="0">
                <a:latin typeface="Courier New" pitchFamily="49" charset="0"/>
                <a:ea typeface="ＭＳ Ｐゴシック" pitchFamily="80" charset="-128"/>
                <a:cs typeface="Courier New" pitchFamily="49" charset="0"/>
              </a:rPr>
            </a:br>
            <a:r>
              <a:rPr lang="en-US" sz="2000" dirty="0">
                <a:solidFill>
                  <a:srgbClr val="7F007F"/>
                </a:solidFill>
                <a:latin typeface="Consolas" panose="020B0609020204030204" pitchFamily="49" charset="0"/>
                <a:cs typeface="Consolas" panose="020B0609020204030204" pitchFamily="49" charset="0"/>
              </a:rPr>
              <a:t>assert</a:t>
            </a:r>
            <a:r>
              <a:rPr lang="en-US" sz="2000" dirty="0">
                <a:solidFill>
                  <a:srgbClr val="000000"/>
                </a:solidFill>
                <a:latin typeface="Consolas" panose="020B0609020204030204" pitchFamily="49" charset="0"/>
                <a:cs typeface="Consolas" panose="020B0609020204030204" pitchFamily="49" charset="0"/>
              </a:rPr>
              <a:t> 2 + 1 == 3	</a:t>
            </a:r>
            <a:r>
              <a:rPr lang="en-US" sz="2000" dirty="0">
                <a:solidFill>
                  <a:srgbClr val="0ECC00"/>
                </a:solidFill>
                <a:latin typeface="Consolas" panose="020B0609020204030204" pitchFamily="49" charset="0"/>
                <a:ea typeface="ＭＳ Ｐゴシック" pitchFamily="80" charset="-128"/>
                <a:cs typeface="Consolas" panose="020B0609020204030204" pitchFamily="49" charset="0"/>
              </a:rPr>
              <a:t>=&gt; pass</a:t>
            </a:r>
            <a:br>
              <a:rPr lang="en-US" sz="2000" dirty="0">
                <a:solidFill>
                  <a:srgbClr val="0ECC00"/>
                </a:solidFill>
                <a:latin typeface="Consolas" panose="020B0609020204030204" pitchFamily="49" charset="0"/>
                <a:ea typeface="ＭＳ Ｐゴシック" pitchFamily="80" charset="-128"/>
                <a:cs typeface="Consolas" panose="020B0609020204030204" pitchFamily="49" charset="0"/>
              </a:rPr>
            </a:br>
            <a:r>
              <a:rPr lang="en-US" sz="2000" dirty="0">
                <a:solidFill>
                  <a:srgbClr val="7F007F"/>
                </a:solidFill>
                <a:latin typeface="Consolas" panose="020B0609020204030204" pitchFamily="49" charset="0"/>
                <a:cs typeface="Consolas" panose="020B0609020204030204" pitchFamily="49" charset="0"/>
              </a:rPr>
              <a:t>assert</a:t>
            </a:r>
            <a:r>
              <a:rPr lang="en-US" sz="2000" dirty="0">
                <a:solidFill>
                  <a:srgbClr val="000000"/>
                </a:solidFill>
                <a:latin typeface="Consolas" panose="020B0609020204030204" pitchFamily="49" charset="0"/>
                <a:cs typeface="Consolas" panose="020B0609020204030204" pitchFamily="49" charset="0"/>
              </a:rPr>
              <a:t> [2] + [1] == [2, 1]	</a:t>
            </a:r>
            <a:r>
              <a:rPr lang="en-US" sz="2000" dirty="0">
                <a:solidFill>
                  <a:srgbClr val="0ECC00"/>
                </a:solidFill>
                <a:latin typeface="Consolas" panose="020B0609020204030204" pitchFamily="49" charset="0"/>
                <a:ea typeface="ＭＳ Ｐゴシック" pitchFamily="80" charset="-128"/>
                <a:cs typeface="Consolas" panose="020B0609020204030204" pitchFamily="49" charset="0"/>
              </a:rPr>
              <a:t>=&gt; pass</a:t>
            </a:r>
            <a:br>
              <a:rPr lang="en-US" sz="2000" dirty="0">
                <a:solidFill>
                  <a:srgbClr val="0ECC00"/>
                </a:solidFill>
                <a:latin typeface="Consolas" panose="020B0609020204030204" pitchFamily="49" charset="0"/>
                <a:ea typeface="ＭＳ Ｐゴシック" pitchFamily="80" charset="-128"/>
                <a:cs typeface="Consolas" panose="020B0609020204030204" pitchFamily="49" charset="0"/>
              </a:rPr>
            </a:br>
            <a:r>
              <a:rPr lang="en-US" sz="2000" dirty="0">
                <a:solidFill>
                  <a:srgbClr val="7F007F"/>
                </a:solidFill>
                <a:latin typeface="Consolas" panose="020B0609020204030204" pitchFamily="49" charset="0"/>
                <a:cs typeface="Consolas" panose="020B0609020204030204" pitchFamily="49" charset="0"/>
              </a:rPr>
              <a:t>assert</a:t>
            </a:r>
            <a:r>
              <a:rPr lang="en-US" sz="2000" dirty="0">
                <a:solidFill>
                  <a:srgbClr val="000000"/>
                </a:solidFill>
                <a:latin typeface="Consolas" panose="020B0609020204030204" pitchFamily="49" charset="0"/>
                <a:cs typeface="Consolas" panose="020B0609020204030204" pitchFamily="49" charset="0"/>
              </a:rPr>
              <a:t> </a:t>
            </a:r>
            <a:r>
              <a:rPr lang="en-US" sz="2000" dirty="0">
                <a:solidFill>
                  <a:srgbClr val="8B2252"/>
                </a:solidFill>
                <a:latin typeface="Consolas" panose="020B0609020204030204" pitchFamily="49" charset="0"/>
                <a:cs typeface="Consolas" panose="020B0609020204030204" pitchFamily="49" charset="0"/>
              </a:rPr>
              <a:t>'a'</a:t>
            </a:r>
            <a:r>
              <a:rPr lang="en-US" sz="2000" dirty="0">
                <a:solidFill>
                  <a:srgbClr val="000000"/>
                </a:solidFill>
                <a:latin typeface="Consolas" panose="020B0609020204030204" pitchFamily="49" charset="0"/>
                <a:cs typeface="Consolas" panose="020B0609020204030204" pitchFamily="49" charset="0"/>
              </a:rPr>
              <a:t> + </a:t>
            </a:r>
            <a:r>
              <a:rPr lang="en-US" sz="2000" dirty="0">
                <a:solidFill>
                  <a:srgbClr val="8B2252"/>
                </a:solidFill>
                <a:latin typeface="Consolas" panose="020B0609020204030204" pitchFamily="49" charset="0"/>
                <a:cs typeface="Consolas" panose="020B0609020204030204" pitchFamily="49" charset="0"/>
              </a:rPr>
              <a:t>'b'</a:t>
            </a:r>
            <a:r>
              <a:rPr lang="en-US" sz="2000" dirty="0">
                <a:solidFill>
                  <a:srgbClr val="000000"/>
                </a:solidFill>
                <a:latin typeface="Consolas" panose="020B0609020204030204" pitchFamily="49" charset="0"/>
                <a:cs typeface="Consolas" panose="020B0609020204030204" pitchFamily="49" charset="0"/>
              </a:rPr>
              <a:t> != </a:t>
            </a:r>
            <a:r>
              <a:rPr lang="en-US" sz="2000" dirty="0">
                <a:solidFill>
                  <a:srgbClr val="8B2252"/>
                </a:solidFill>
                <a:latin typeface="Consolas" panose="020B0609020204030204" pitchFamily="49" charset="0"/>
                <a:cs typeface="Consolas" panose="020B0609020204030204" pitchFamily="49" charset="0"/>
              </a:rPr>
              <a:t>'ab' </a:t>
            </a:r>
            <a:r>
              <a:rPr lang="en-US" sz="1800" dirty="0">
                <a:solidFill>
                  <a:srgbClr val="000000"/>
                </a:solidFill>
                <a:latin typeface="Consolas" panose="020B0609020204030204" pitchFamily="49" charset="0"/>
                <a:cs typeface="Consolas" panose="020B0609020204030204" pitchFamily="49" charset="0"/>
              </a:rPr>
              <a:t>	</a:t>
            </a:r>
            <a:r>
              <a:rPr lang="en-US" sz="2000" dirty="0">
                <a:solidFill>
                  <a:srgbClr val="FF0000"/>
                </a:solidFill>
                <a:latin typeface="Consolas" panose="020B0609020204030204" pitchFamily="49" charset="0"/>
                <a:ea typeface="ＭＳ Ｐゴシック" pitchFamily="80" charset="-128"/>
                <a:cs typeface="Consolas" panose="020B0609020204030204" pitchFamily="49" charset="0"/>
              </a:rPr>
              <a:t>=&gt; fail</a:t>
            </a:r>
            <a:endParaRPr lang="en-US" sz="2000" dirty="0">
              <a:solidFill>
                <a:srgbClr val="000000"/>
              </a:solidFill>
              <a:latin typeface="Consolas" panose="020B0609020204030204" pitchFamily="49" charset="0"/>
              <a:cs typeface="Consolas" panose="020B0609020204030204" pitchFamily="49" charset="0"/>
            </a:endParaRPr>
          </a:p>
          <a:p>
            <a:pPr marL="273044" indent="-273044">
              <a:lnSpc>
                <a:spcPct val="120000"/>
              </a:lnSpc>
              <a:tabLst>
                <a:tab pos="3857529" algn="l"/>
              </a:tabLst>
            </a:pPr>
            <a:r>
              <a:rPr lang="en-US" dirty="0">
                <a:latin typeface="Consolas" panose="020B0609020204030204" pitchFamily="49" charset="0"/>
                <a:ea typeface="ＭＳ Ｐゴシック" pitchFamily="80" charset="-128"/>
                <a:cs typeface="Consolas" panose="020B0609020204030204" pitchFamily="49" charset="0"/>
              </a:rPr>
              <a:t>assert</a:t>
            </a:r>
            <a:r>
              <a:rPr lang="en-US" dirty="0">
                <a:latin typeface="Courier New"/>
                <a:ea typeface="ＭＳ Ｐゴシック" pitchFamily="80" charset="-128"/>
                <a:cs typeface="Courier New"/>
              </a:rPr>
              <a:t> </a:t>
            </a:r>
            <a:r>
              <a:rPr lang="en-US" dirty="0">
                <a:ea typeface="ＭＳ Ｐゴシック" pitchFamily="80" charset="-128"/>
                <a:cs typeface="Courier New" pitchFamily="49" charset="0"/>
              </a:rPr>
              <a:t>can be used to compare all sorts of objects, and pytest will take care of producing an appropriate error message</a:t>
            </a:r>
          </a:p>
        </p:txBody>
      </p:sp>
      <p:sp>
        <p:nvSpPr>
          <p:cNvPr id="3" name="Date Placeholder 2"/>
          <p:cNvSpPr>
            <a:spLocks noGrp="1"/>
          </p:cNvSpPr>
          <p:nvPr>
            <p:ph type="dt" sz="half" idx="10"/>
          </p:nvPr>
        </p:nvSpPr>
        <p:spPr/>
        <p:txBody>
          <a:bodyPr/>
          <a:lstStyle/>
          <a:p>
            <a:r>
              <a:rPr lang="de-CH" dirty="0"/>
              <a:t>March 2024, CC BY-SA 4.0</a:t>
            </a:r>
            <a:endParaRPr lang="en-US" dirty="0"/>
          </a:p>
        </p:txBody>
      </p:sp>
      <p:sp>
        <p:nvSpPr>
          <p:cNvPr id="5" name="Footer Placeholder 4"/>
          <p:cNvSpPr>
            <a:spLocks noGrp="1"/>
          </p:cNvSpPr>
          <p:nvPr>
            <p:ph type="ftr" sz="quarter" idx="11"/>
          </p:nvPr>
        </p:nvSpPr>
        <p:spPr/>
        <p:txBody>
          <a:bodyPr/>
          <a:lstStyle/>
          <a:p>
            <a:r>
              <a:rPr lang="en-US"/>
              <a:t>Testing scientific code, v16.0</a:t>
            </a:r>
          </a:p>
        </p:txBody>
      </p:sp>
      <p:sp>
        <p:nvSpPr>
          <p:cNvPr id="2" name="Slide Number Placeholder 1">
            <a:extLst>
              <a:ext uri="{FF2B5EF4-FFF2-40B4-BE49-F238E27FC236}">
                <a16:creationId xmlns:a16="http://schemas.microsoft.com/office/drawing/2014/main" id="{D5163B8E-9096-DFD1-79A7-3481A7C7C5C5}"/>
              </a:ext>
            </a:extLst>
          </p:cNvPr>
          <p:cNvSpPr>
            <a:spLocks noGrp="1"/>
          </p:cNvSpPr>
          <p:nvPr>
            <p:ph type="sldNum" sz="quarter" idx="12"/>
          </p:nvPr>
        </p:nvSpPr>
        <p:spPr/>
        <p:txBody>
          <a:bodyPr/>
          <a:lstStyle/>
          <a:p>
            <a:fld id="{EF79ADEA-B933-47CC-A4E9-04E6298B917C}" type="slidenum">
              <a:rPr lang="en-US" smtClean="0"/>
              <a:pPr/>
              <a:t>11</a:t>
            </a:fld>
            <a:endParaRPr lang="en-US"/>
          </a:p>
        </p:txBody>
      </p:sp>
    </p:spTree>
    <p:extLst>
      <p:ext uri="{BB962C8B-B14F-4D97-AF65-F5344CB8AC3E}">
        <p14:creationId xmlns:p14="http://schemas.microsoft.com/office/powerpoint/2010/main" val="1741829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 good test looks like</a:t>
            </a:r>
          </a:p>
        </p:txBody>
      </p:sp>
      <p:sp>
        <p:nvSpPr>
          <p:cNvPr id="5" name="Content Placeholder 4"/>
          <p:cNvSpPr>
            <a:spLocks noGrp="1"/>
          </p:cNvSpPr>
          <p:nvPr>
            <p:ph idx="1"/>
          </p:nvPr>
        </p:nvSpPr>
        <p:spPr/>
        <p:txBody>
          <a:bodyPr>
            <a:normAutofit/>
          </a:bodyPr>
          <a:lstStyle/>
          <a:p>
            <a:r>
              <a:rPr lang="en-US" dirty="0"/>
              <a:t>What does a good test look like? What should I test?</a:t>
            </a:r>
          </a:p>
          <a:p>
            <a:r>
              <a:rPr lang="en-US" dirty="0"/>
              <a:t>Good:</a:t>
            </a:r>
          </a:p>
          <a:p>
            <a:pPr lvl="1"/>
            <a:r>
              <a:rPr lang="en-US" dirty="0"/>
              <a:t>Short and quick to execute</a:t>
            </a:r>
          </a:p>
          <a:p>
            <a:pPr lvl="1"/>
            <a:r>
              <a:rPr lang="en-US" dirty="0"/>
              <a:t>Easy to read</a:t>
            </a:r>
          </a:p>
          <a:p>
            <a:pPr lvl="1"/>
            <a:r>
              <a:rPr lang="en-US" dirty="0"/>
              <a:t>Tests </a:t>
            </a:r>
            <a:r>
              <a:rPr lang="en-US" i="1" dirty="0"/>
              <a:t>one</a:t>
            </a:r>
            <a:r>
              <a:rPr lang="en-US" dirty="0"/>
              <a:t> thing</a:t>
            </a:r>
          </a:p>
          <a:p>
            <a:r>
              <a:rPr lang="en-US" dirty="0"/>
              <a:t>Bad:</a:t>
            </a:r>
          </a:p>
          <a:p>
            <a:pPr lvl="1"/>
            <a:r>
              <a:rPr lang="en-US" dirty="0"/>
              <a:t>Relies on data files</a:t>
            </a:r>
          </a:p>
          <a:p>
            <a:pPr lvl="1"/>
            <a:r>
              <a:rPr lang="en-US" dirty="0"/>
              <a:t>Messes with “real-life” files, servers, databases</a:t>
            </a:r>
          </a:p>
          <a:p>
            <a:pPr marL="0" indent="0">
              <a:buNone/>
            </a:pPr>
            <a:endParaRPr lang="en-US" dirty="0"/>
          </a:p>
        </p:txBody>
      </p:sp>
      <p:sp>
        <p:nvSpPr>
          <p:cNvPr id="4" name="Date Placeholder 3"/>
          <p:cNvSpPr>
            <a:spLocks noGrp="1"/>
          </p:cNvSpPr>
          <p:nvPr>
            <p:ph type="dt" sz="half" idx="10"/>
          </p:nvPr>
        </p:nvSpPr>
        <p:spPr/>
        <p:txBody>
          <a:bodyPr/>
          <a:lstStyle/>
          <a:p>
            <a:r>
              <a:rPr lang="de-CH" dirty="0"/>
              <a:t>March 2024, CC BY-SA 4.0</a:t>
            </a:r>
            <a:endParaRPr lang="en-US" dirty="0"/>
          </a:p>
        </p:txBody>
      </p:sp>
      <p:sp>
        <p:nvSpPr>
          <p:cNvPr id="7" name="Footer Placeholder 6"/>
          <p:cNvSpPr>
            <a:spLocks noGrp="1"/>
          </p:cNvSpPr>
          <p:nvPr>
            <p:ph type="ftr" sz="quarter" idx="11"/>
          </p:nvPr>
        </p:nvSpPr>
        <p:spPr/>
        <p:txBody>
          <a:bodyPr/>
          <a:lstStyle/>
          <a:p>
            <a:r>
              <a:rPr lang="en-US"/>
              <a:t>Testing scientific code, v16.0</a:t>
            </a:r>
          </a:p>
        </p:txBody>
      </p:sp>
      <p:sp>
        <p:nvSpPr>
          <p:cNvPr id="3" name="Slide Number Placeholder 2">
            <a:extLst>
              <a:ext uri="{FF2B5EF4-FFF2-40B4-BE49-F238E27FC236}">
                <a16:creationId xmlns:a16="http://schemas.microsoft.com/office/drawing/2014/main" id="{CBED024E-D2EB-5A00-FFC3-698FD8C69B69}"/>
              </a:ext>
            </a:extLst>
          </p:cNvPr>
          <p:cNvSpPr>
            <a:spLocks noGrp="1"/>
          </p:cNvSpPr>
          <p:nvPr>
            <p:ph type="sldNum" sz="quarter" idx="12"/>
          </p:nvPr>
        </p:nvSpPr>
        <p:spPr/>
        <p:txBody>
          <a:bodyPr/>
          <a:lstStyle/>
          <a:p>
            <a:fld id="{EF79ADEA-B933-47CC-A4E9-04E6298B917C}" type="slidenum">
              <a:rPr lang="en-US" smtClean="0"/>
              <a:pPr/>
              <a:t>12</a:t>
            </a:fld>
            <a:endParaRPr lang="en-US"/>
          </a:p>
        </p:txBody>
      </p:sp>
    </p:spTree>
    <p:extLst>
      <p:ext uri="{BB962C8B-B14F-4D97-AF65-F5344CB8AC3E}">
        <p14:creationId xmlns:p14="http://schemas.microsoft.com/office/powerpoint/2010/main" val="2882185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7368" y="365125"/>
            <a:ext cx="11377264" cy="903635"/>
          </a:xfrm>
        </p:spPr>
        <p:txBody>
          <a:bodyPr>
            <a:normAutofit fontScale="90000"/>
          </a:bodyPr>
          <a:lstStyle/>
          <a:p>
            <a:r>
              <a:rPr lang="en-US" dirty="0">
                <a:solidFill>
                  <a:srgbClr val="24292F"/>
                </a:solidFill>
              </a:rPr>
              <a:t>Write</a:t>
            </a:r>
            <a:r>
              <a:rPr lang="en-US" b="0" i="0" dirty="0">
                <a:solidFill>
                  <a:srgbClr val="24292F"/>
                </a:solidFill>
                <a:effectLst/>
              </a:rPr>
              <a:t> a working version of </a:t>
            </a:r>
            <a:r>
              <a:rPr lang="en-US" sz="3600" dirty="0">
                <a:solidFill>
                  <a:srgbClr val="24292F"/>
                </a:solidFill>
                <a:latin typeface="Consolas" panose="020B0609020204030204" pitchFamily="49" charset="0"/>
                <a:cs typeface="Consolas" panose="020B0609020204030204" pitchFamily="49" charset="0"/>
              </a:rPr>
              <a:t>find</a:t>
            </a:r>
            <a:r>
              <a:rPr lang="en-US" sz="3600" b="0" i="0" dirty="0">
                <a:solidFill>
                  <a:srgbClr val="24292F"/>
                </a:solidFill>
                <a:effectLst/>
                <a:latin typeface="Consolas" panose="020B0609020204030204" pitchFamily="49" charset="0"/>
                <a:cs typeface="Consolas" panose="020B0609020204030204" pitchFamily="49" charset="0"/>
              </a:rPr>
              <a:t>_maxima</a:t>
            </a:r>
            <a:r>
              <a:rPr lang="en-US" b="0" i="0" dirty="0">
                <a:solidFill>
                  <a:srgbClr val="24292F"/>
                </a:solidFill>
                <a:effectLst/>
                <a:cs typeface="Courier New" panose="02070309020205020404" pitchFamily="49" charset="0"/>
              </a:rPr>
              <a:t>, with testing</a:t>
            </a:r>
            <a:r>
              <a:rPr lang="en-US" b="0" i="0" dirty="0">
                <a:solidFill>
                  <a:srgbClr val="24292F"/>
                </a:solidFill>
                <a:effectLst/>
                <a:latin typeface="Courier New" panose="02070309020205020404" pitchFamily="49" charset="0"/>
                <a:cs typeface="Courier New" panose="02070309020205020404" pitchFamily="49" charset="0"/>
              </a:rPr>
              <a:t> </a:t>
            </a:r>
          </a:p>
        </p:txBody>
      </p:sp>
      <p:sp>
        <p:nvSpPr>
          <p:cNvPr id="3" name="Content Placeholder 2"/>
          <p:cNvSpPr>
            <a:spLocks noGrp="1"/>
          </p:cNvSpPr>
          <p:nvPr>
            <p:ph idx="1"/>
          </p:nvPr>
        </p:nvSpPr>
        <p:spPr>
          <a:xfrm>
            <a:off x="838200" y="1628800"/>
            <a:ext cx="10370368" cy="4548163"/>
          </a:xfrm>
        </p:spPr>
        <p:txBody>
          <a:bodyPr>
            <a:normAutofit/>
          </a:bodyPr>
          <a:lstStyle/>
          <a:p>
            <a:r>
              <a:rPr lang="en-US" b="1" dirty="0"/>
              <a:t>Read carefully the description of Issue #1 on GitHub</a:t>
            </a:r>
            <a:endParaRPr lang="en-US" dirty="0"/>
          </a:p>
          <a:p>
            <a:r>
              <a:rPr lang="en-US" dirty="0"/>
              <a:t>Submit a Pull Request for Issue #1</a:t>
            </a:r>
          </a:p>
          <a:p>
            <a:pPr lvl="1"/>
            <a:r>
              <a:rPr lang="en-US" dirty="0"/>
              <a:t>Fork the repository (if you haven’t already)</a:t>
            </a:r>
          </a:p>
          <a:p>
            <a:pPr lvl="1"/>
            <a:r>
              <a:rPr lang="en-US" dirty="0"/>
              <a:t>Create a new branch on the fork called, e.g., </a:t>
            </a:r>
            <a:r>
              <a:rPr lang="en-US" dirty="0">
                <a:latin typeface="Consolas" panose="020B0609020204030204" pitchFamily="49" charset="0"/>
                <a:cs typeface="Consolas" panose="020B0609020204030204" pitchFamily="49" charset="0"/>
              </a:rPr>
              <a:t>fix-1</a:t>
            </a:r>
          </a:p>
          <a:p>
            <a:pPr lvl="1"/>
            <a:r>
              <a:rPr lang="en-US" dirty="0"/>
              <a:t>Solve the issue with one or more commits</a:t>
            </a:r>
          </a:p>
          <a:p>
            <a:pPr lvl="1"/>
            <a:r>
              <a:rPr lang="en-US" dirty="0"/>
              <a:t>Push the branch to your GitHub fork</a:t>
            </a:r>
          </a:p>
          <a:p>
            <a:pPr lvl="1"/>
            <a:r>
              <a:rPr lang="en-US" dirty="0"/>
              <a:t>On GitHub, go to “Pull Requests” and open a pull request against branch </a:t>
            </a:r>
            <a:r>
              <a:rPr lang="en-US" dirty="0">
                <a:latin typeface="Consolas" panose="020B0609020204030204" pitchFamily="49" charset="0"/>
                <a:cs typeface="Consolas" panose="020B0609020204030204" pitchFamily="49" charset="0"/>
              </a:rPr>
              <a:t>main</a:t>
            </a:r>
            <a:r>
              <a:rPr lang="en-US" dirty="0"/>
              <a:t> of the official ASPP repository</a:t>
            </a:r>
          </a:p>
          <a:p>
            <a:pPr lvl="1"/>
            <a:r>
              <a:rPr lang="en-US" dirty="0"/>
              <a:t>In the PR description write “Fixes #1” somewhere, this is going to create an automatic link to the issue, and close the issue if the PR is merged</a:t>
            </a:r>
          </a:p>
        </p:txBody>
      </p:sp>
      <p:sp>
        <p:nvSpPr>
          <p:cNvPr id="7" name="Date Placeholder 6"/>
          <p:cNvSpPr>
            <a:spLocks noGrp="1"/>
          </p:cNvSpPr>
          <p:nvPr>
            <p:ph type="dt" sz="half" idx="10"/>
          </p:nvPr>
        </p:nvSpPr>
        <p:spPr/>
        <p:txBody>
          <a:bodyPr/>
          <a:lstStyle/>
          <a:p>
            <a:r>
              <a:rPr lang="de-CH" dirty="0"/>
              <a:t>March 2024, CC BY-SA 4.0</a:t>
            </a:r>
            <a:endParaRPr lang="en-US" dirty="0"/>
          </a:p>
        </p:txBody>
      </p:sp>
      <p:sp>
        <p:nvSpPr>
          <p:cNvPr id="8" name="Footer Placeholder 7"/>
          <p:cNvSpPr>
            <a:spLocks noGrp="1"/>
          </p:cNvSpPr>
          <p:nvPr>
            <p:ph type="ftr" sz="quarter" idx="11"/>
          </p:nvPr>
        </p:nvSpPr>
        <p:spPr/>
        <p:txBody>
          <a:bodyPr/>
          <a:lstStyle/>
          <a:p>
            <a:r>
              <a:rPr lang="en-US"/>
              <a:t>Testing scientific code, v16.0</a:t>
            </a:r>
          </a:p>
        </p:txBody>
      </p:sp>
      <p:sp>
        <p:nvSpPr>
          <p:cNvPr id="4" name="Slide Number Placeholder 3">
            <a:extLst>
              <a:ext uri="{FF2B5EF4-FFF2-40B4-BE49-F238E27FC236}">
                <a16:creationId xmlns:a16="http://schemas.microsoft.com/office/drawing/2014/main" id="{574A916C-C6FC-198A-1A9B-363F224AF862}"/>
              </a:ext>
            </a:extLst>
          </p:cNvPr>
          <p:cNvSpPr>
            <a:spLocks noGrp="1"/>
          </p:cNvSpPr>
          <p:nvPr>
            <p:ph type="sldNum" sz="quarter" idx="12"/>
          </p:nvPr>
        </p:nvSpPr>
        <p:spPr/>
        <p:txBody>
          <a:bodyPr/>
          <a:lstStyle/>
          <a:p>
            <a:fld id="{EF79ADEA-B933-47CC-A4E9-04E6298B917C}" type="slidenum">
              <a:rPr lang="en-US" smtClean="0"/>
              <a:pPr/>
              <a:t>13</a:t>
            </a:fld>
            <a:endParaRPr lang="en-US"/>
          </a:p>
        </p:txBody>
      </p:sp>
    </p:spTree>
    <p:extLst>
      <p:ext uri="{BB962C8B-B14F-4D97-AF65-F5344CB8AC3E}">
        <p14:creationId xmlns:p14="http://schemas.microsoft.com/office/powerpoint/2010/main" val="21297943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a:t>Testing is good for your self-esteem</a:t>
            </a:r>
          </a:p>
        </p:txBody>
      </p:sp>
      <p:sp>
        <p:nvSpPr>
          <p:cNvPr id="6" name="Content Placeholder 5"/>
          <p:cNvSpPr>
            <a:spLocks noGrp="1"/>
          </p:cNvSpPr>
          <p:nvPr>
            <p:ph idx="1"/>
          </p:nvPr>
        </p:nvSpPr>
        <p:spPr>
          <a:xfrm>
            <a:off x="992569" y="1556792"/>
            <a:ext cx="4824536" cy="4937760"/>
          </a:xfrm>
        </p:spPr>
        <p:txBody>
          <a:bodyPr/>
          <a:lstStyle/>
          <a:p>
            <a:r>
              <a:rPr lang="en-US" dirty="0"/>
              <a:t>Immediately:  Always be confident that your results are correct, whether your approach works of not</a:t>
            </a:r>
          </a:p>
          <a:p>
            <a:r>
              <a:rPr lang="en-US" dirty="0"/>
              <a:t>In the future: </a:t>
            </a:r>
            <a:r>
              <a:rPr lang="en-US" b="1" dirty="0"/>
              <a:t>save your future self some trouble!</a:t>
            </a:r>
          </a:p>
          <a:p>
            <a:r>
              <a:rPr lang="en-US" dirty="0"/>
              <a:t>If you are left thinking “it’s cool but I cannot test </a:t>
            </a:r>
            <a:r>
              <a:rPr lang="en-US" i="1" dirty="0"/>
              <a:t>my</a:t>
            </a:r>
            <a:r>
              <a:rPr lang="en-US" dirty="0"/>
              <a:t> code because XYZ”, talk to us and we’ll show you how to do it ;-)</a:t>
            </a:r>
          </a:p>
          <a:p>
            <a:endParaRPr lang="en-US" dirty="0"/>
          </a:p>
        </p:txBody>
      </p:sp>
      <p:sp>
        <p:nvSpPr>
          <p:cNvPr id="4" name="Date Placeholder 3"/>
          <p:cNvSpPr>
            <a:spLocks noGrp="1"/>
          </p:cNvSpPr>
          <p:nvPr>
            <p:ph type="dt" sz="half" idx="10"/>
          </p:nvPr>
        </p:nvSpPr>
        <p:spPr/>
        <p:txBody>
          <a:bodyPr/>
          <a:lstStyle/>
          <a:p>
            <a:r>
              <a:rPr lang="de-CH" dirty="0"/>
              <a:t>March 2024, CC BY-SA 4.0</a:t>
            </a:r>
            <a:endParaRPr lang="en-US" dirty="0"/>
          </a:p>
        </p:txBody>
      </p:sp>
      <p:sp>
        <p:nvSpPr>
          <p:cNvPr id="7" name="Footer Placeholder 6"/>
          <p:cNvSpPr>
            <a:spLocks noGrp="1"/>
          </p:cNvSpPr>
          <p:nvPr>
            <p:ph type="ftr" sz="quarter" idx="11"/>
          </p:nvPr>
        </p:nvSpPr>
        <p:spPr/>
        <p:txBody>
          <a:bodyPr/>
          <a:lstStyle/>
          <a:p>
            <a:r>
              <a:rPr lang="en-US"/>
              <a:t>Testing scientific code, v16.0</a:t>
            </a:r>
          </a:p>
        </p:txBody>
      </p:sp>
      <p:sp>
        <p:nvSpPr>
          <p:cNvPr id="10" name="TextBox 9">
            <a:extLst>
              <a:ext uri="{FF2B5EF4-FFF2-40B4-BE49-F238E27FC236}">
                <a16:creationId xmlns:a16="http://schemas.microsoft.com/office/drawing/2014/main" id="{38DE8F8A-0EAD-7092-B9BB-75EE2E3AC6BC}"/>
              </a:ext>
            </a:extLst>
          </p:cNvPr>
          <p:cNvSpPr txBox="1"/>
          <p:nvPr/>
        </p:nvSpPr>
        <p:spPr>
          <a:xfrm>
            <a:off x="9356868" y="1537457"/>
            <a:ext cx="1250663" cy="369332"/>
          </a:xfrm>
          <a:prstGeom prst="rect">
            <a:avLst/>
          </a:prstGeom>
          <a:solidFill>
            <a:schemeClr val="bg1"/>
          </a:solidFill>
        </p:spPr>
        <p:txBody>
          <a:bodyPr wrap="none" rtlCol="0" anchor="ctr">
            <a:spAutoFit/>
          </a:bodyPr>
          <a:lstStyle/>
          <a:p>
            <a:pPr algn="ctr"/>
            <a:r>
              <a:rPr lang="en-DE" b="1" dirty="0">
                <a:solidFill>
                  <a:srgbClr val="7030A0"/>
                </a:solidFill>
                <a:latin typeface="Annie Use Your Telescope" panose="02000000000000000000" pitchFamily="2" charset="0"/>
              </a:rPr>
              <a:t>You, in 2025</a:t>
            </a:r>
          </a:p>
        </p:txBody>
      </p:sp>
      <p:sp>
        <p:nvSpPr>
          <p:cNvPr id="2" name="Slide Number Placeholder 1">
            <a:extLst>
              <a:ext uri="{FF2B5EF4-FFF2-40B4-BE49-F238E27FC236}">
                <a16:creationId xmlns:a16="http://schemas.microsoft.com/office/drawing/2014/main" id="{50C6DCEE-9582-064D-C802-262D0DDD9E65}"/>
              </a:ext>
            </a:extLst>
          </p:cNvPr>
          <p:cNvSpPr>
            <a:spLocks noGrp="1"/>
          </p:cNvSpPr>
          <p:nvPr>
            <p:ph type="sldNum" sz="quarter" idx="12"/>
          </p:nvPr>
        </p:nvSpPr>
        <p:spPr/>
        <p:txBody>
          <a:bodyPr/>
          <a:lstStyle/>
          <a:p>
            <a:fld id="{EF79ADEA-B933-47CC-A4E9-04E6298B917C}" type="slidenum">
              <a:rPr lang="en-US" smtClean="0"/>
              <a:pPr/>
              <a:t>14</a:t>
            </a:fld>
            <a:endParaRPr lang="en-US"/>
          </a:p>
        </p:txBody>
      </p:sp>
      <p:pic>
        <p:nvPicPr>
          <p:cNvPr id="3" name="Picture 2" descr="A cartoon of two men shaking hands&#10;&#10;Description automatically generated with medium confidence">
            <a:extLst>
              <a:ext uri="{FF2B5EF4-FFF2-40B4-BE49-F238E27FC236}">
                <a16:creationId xmlns:a16="http://schemas.microsoft.com/office/drawing/2014/main" id="{34DF5776-D039-4FEF-0A1F-EE80B360A1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flipH="1">
            <a:off x="6816080" y="2017807"/>
            <a:ext cx="4032448" cy="4032448"/>
          </a:xfrm>
          <a:prstGeom prst="rect">
            <a:avLst/>
          </a:prstGeom>
        </p:spPr>
      </p:pic>
      <p:sp>
        <p:nvSpPr>
          <p:cNvPr id="8" name="TextBox 7">
            <a:extLst>
              <a:ext uri="{FF2B5EF4-FFF2-40B4-BE49-F238E27FC236}">
                <a16:creationId xmlns:a16="http://schemas.microsoft.com/office/drawing/2014/main" id="{F1E19BD0-C73E-B244-3F6D-60BEF3DAEF02}"/>
              </a:ext>
            </a:extLst>
          </p:cNvPr>
          <p:cNvSpPr txBox="1"/>
          <p:nvPr/>
        </p:nvSpPr>
        <p:spPr>
          <a:xfrm>
            <a:off x="7073870" y="1537457"/>
            <a:ext cx="1425495" cy="369332"/>
          </a:xfrm>
          <a:prstGeom prst="rect">
            <a:avLst/>
          </a:prstGeom>
          <a:noFill/>
        </p:spPr>
        <p:txBody>
          <a:bodyPr wrap="square" rtlCol="0">
            <a:spAutoFit/>
          </a:bodyPr>
          <a:lstStyle/>
          <a:p>
            <a:r>
              <a:rPr lang="en-DE" b="1" dirty="0">
                <a:solidFill>
                  <a:srgbClr val="C00000"/>
                </a:solidFill>
                <a:latin typeface="Annie Use Your Telescope" panose="02000000000000000000" pitchFamily="2" charset="0"/>
              </a:rPr>
              <a:t>You, in 2024</a:t>
            </a:r>
          </a:p>
        </p:txBody>
      </p:sp>
      <p:sp>
        <p:nvSpPr>
          <p:cNvPr id="12" name="Right Arrow 11">
            <a:extLst>
              <a:ext uri="{FF2B5EF4-FFF2-40B4-BE49-F238E27FC236}">
                <a16:creationId xmlns:a16="http://schemas.microsoft.com/office/drawing/2014/main" id="{50A111FD-9A07-B02F-8F63-4B279181AFF4}"/>
              </a:ext>
            </a:extLst>
          </p:cNvPr>
          <p:cNvSpPr/>
          <p:nvPr/>
        </p:nvSpPr>
        <p:spPr>
          <a:xfrm>
            <a:off x="8688288" y="1591429"/>
            <a:ext cx="432048" cy="261389"/>
          </a:xfrm>
          <a:custGeom>
            <a:avLst/>
            <a:gdLst>
              <a:gd name="connsiteX0" fmla="*/ 0 w 432048"/>
              <a:gd name="connsiteY0" fmla="*/ 65347 h 261389"/>
              <a:gd name="connsiteX1" fmla="*/ 301354 w 432048"/>
              <a:gd name="connsiteY1" fmla="*/ 65347 h 261389"/>
              <a:gd name="connsiteX2" fmla="*/ 301354 w 432048"/>
              <a:gd name="connsiteY2" fmla="*/ 0 h 261389"/>
              <a:gd name="connsiteX3" fmla="*/ 432048 w 432048"/>
              <a:gd name="connsiteY3" fmla="*/ 130695 h 261389"/>
              <a:gd name="connsiteX4" fmla="*/ 301354 w 432048"/>
              <a:gd name="connsiteY4" fmla="*/ 261389 h 261389"/>
              <a:gd name="connsiteX5" fmla="*/ 301354 w 432048"/>
              <a:gd name="connsiteY5" fmla="*/ 196042 h 261389"/>
              <a:gd name="connsiteX6" fmla="*/ 0 w 432048"/>
              <a:gd name="connsiteY6" fmla="*/ 196042 h 261389"/>
              <a:gd name="connsiteX7" fmla="*/ 0 w 432048"/>
              <a:gd name="connsiteY7" fmla="*/ 65347 h 26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2048" h="261389" fill="none" extrusionOk="0">
                <a:moveTo>
                  <a:pt x="0" y="65347"/>
                </a:moveTo>
                <a:cubicBezTo>
                  <a:pt x="141751" y="45563"/>
                  <a:pt x="175096" y="83749"/>
                  <a:pt x="301354" y="65347"/>
                </a:cubicBezTo>
                <a:cubicBezTo>
                  <a:pt x="296525" y="49510"/>
                  <a:pt x="307253" y="22854"/>
                  <a:pt x="301354" y="0"/>
                </a:cubicBezTo>
                <a:cubicBezTo>
                  <a:pt x="355029" y="35860"/>
                  <a:pt x="363205" y="90654"/>
                  <a:pt x="432048" y="130695"/>
                </a:cubicBezTo>
                <a:cubicBezTo>
                  <a:pt x="393368" y="197649"/>
                  <a:pt x="328266" y="215994"/>
                  <a:pt x="301354" y="261389"/>
                </a:cubicBezTo>
                <a:cubicBezTo>
                  <a:pt x="300137" y="247996"/>
                  <a:pt x="303803" y="223311"/>
                  <a:pt x="301354" y="196042"/>
                </a:cubicBezTo>
                <a:cubicBezTo>
                  <a:pt x="194250" y="201744"/>
                  <a:pt x="82176" y="161119"/>
                  <a:pt x="0" y="196042"/>
                </a:cubicBezTo>
                <a:cubicBezTo>
                  <a:pt x="-9366" y="152057"/>
                  <a:pt x="3719" y="95822"/>
                  <a:pt x="0" y="65347"/>
                </a:cubicBezTo>
                <a:close/>
              </a:path>
              <a:path w="432048" h="261389" stroke="0" extrusionOk="0">
                <a:moveTo>
                  <a:pt x="0" y="65347"/>
                </a:moveTo>
                <a:cubicBezTo>
                  <a:pt x="99149" y="33752"/>
                  <a:pt x="207809" y="100604"/>
                  <a:pt x="301354" y="65347"/>
                </a:cubicBezTo>
                <a:cubicBezTo>
                  <a:pt x="293827" y="34991"/>
                  <a:pt x="305101" y="25336"/>
                  <a:pt x="301354" y="0"/>
                </a:cubicBezTo>
                <a:cubicBezTo>
                  <a:pt x="349905" y="45726"/>
                  <a:pt x="383542" y="109907"/>
                  <a:pt x="432048" y="130695"/>
                </a:cubicBezTo>
                <a:cubicBezTo>
                  <a:pt x="370653" y="193379"/>
                  <a:pt x="323698" y="217143"/>
                  <a:pt x="301354" y="261389"/>
                </a:cubicBezTo>
                <a:cubicBezTo>
                  <a:pt x="294443" y="234575"/>
                  <a:pt x="308303" y="228033"/>
                  <a:pt x="301354" y="196042"/>
                </a:cubicBezTo>
                <a:cubicBezTo>
                  <a:pt x="194935" y="205357"/>
                  <a:pt x="80427" y="161482"/>
                  <a:pt x="0" y="196042"/>
                </a:cubicBezTo>
                <a:cubicBezTo>
                  <a:pt x="-15133" y="134519"/>
                  <a:pt x="2838" y="102770"/>
                  <a:pt x="0" y="65347"/>
                </a:cubicBezTo>
                <a:close/>
              </a:path>
            </a:pathLst>
          </a:custGeom>
          <a:solidFill>
            <a:schemeClr val="bg1"/>
          </a:solidFill>
          <a:ln>
            <a:solidFill>
              <a:schemeClr val="tx1"/>
            </a:solidFill>
            <a:extLst>
              <a:ext uri="{C807C97D-BFC1-408E-A445-0C87EB9F89A2}">
                <ask:lineSketchStyleProps xmlns:ask="http://schemas.microsoft.com/office/drawing/2018/sketchyshapes" sd="1219033472">
                  <a:prstGeom prst="rightArrow">
                    <a:avLst/>
                  </a:prstGeom>
                  <ask:type>
                    <ask:lineSketchScribble/>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3178047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pattern, colorfulness, yellow, art&#10;&#10;Description automatically generated">
            <a:extLst>
              <a:ext uri="{FF2B5EF4-FFF2-40B4-BE49-F238E27FC236}">
                <a16:creationId xmlns:a16="http://schemas.microsoft.com/office/drawing/2014/main" id="{08982044-ECAE-B07E-B258-2345477C02BA}"/>
              </a:ext>
            </a:extLst>
          </p:cNvPr>
          <p:cNvPicPr>
            <a:picLocks noChangeAspect="1"/>
          </p:cNvPicPr>
          <p:nvPr/>
        </p:nvPicPr>
        <p:blipFill rotWithShape="1">
          <a:blip r:embed="rId3">
            <a:extLst>
              <a:ext uri="{28A0092B-C50C-407E-A947-70E740481C1C}">
                <a14:useLocalDpi xmlns:a14="http://schemas.microsoft.com/office/drawing/2010/main" val="0"/>
              </a:ext>
            </a:extLst>
          </a:blip>
          <a:srcRect t="7" b="1740"/>
          <a:stretch/>
        </p:blipFill>
        <p:spPr>
          <a:xfrm>
            <a:off x="-3047" y="10"/>
            <a:ext cx="12191999" cy="6857990"/>
          </a:xfrm>
          <a:prstGeom prst="rect">
            <a:avLst/>
          </a:prstGeom>
        </p:spPr>
      </p:pic>
      <p:sp>
        <p:nvSpPr>
          <p:cNvPr id="7" name="TextBox 6"/>
          <p:cNvSpPr txBox="1"/>
          <p:nvPr/>
        </p:nvSpPr>
        <p:spPr>
          <a:xfrm>
            <a:off x="1097280" y="325550"/>
            <a:ext cx="10058400" cy="3574778"/>
          </a:xfrm>
          <a:prstGeom prst="rect">
            <a:avLst/>
          </a:prstGeom>
          <a:effectLst>
            <a:outerShdw blurRad="50800" dist="38100" dir="2700000" algn="tl" rotWithShape="0">
              <a:prstClr val="black">
                <a:alpha val="40000"/>
              </a:prstClr>
            </a:outerShdw>
          </a:effectLst>
        </p:spPr>
        <p:txBody>
          <a:bodyPr vert="horz" lIns="91440" tIns="45720" rIns="91440" bIns="45720" rtlCol="0" anchor="b">
            <a:normAutofit/>
          </a:bodyPr>
          <a:lstStyle/>
          <a:p>
            <a:pPr algn="ctr" defTabSz="914400">
              <a:lnSpc>
                <a:spcPct val="90000"/>
              </a:lnSpc>
              <a:spcBef>
                <a:spcPct val="0"/>
              </a:spcBef>
              <a:spcAft>
                <a:spcPts val="600"/>
              </a:spcAft>
            </a:pPr>
            <a:r>
              <a:rPr lang="en-US" sz="6000" dirty="0">
                <a:solidFill>
                  <a:srgbClr val="FFFFFF"/>
                </a:solidFill>
                <a:latin typeface="+mj-lt"/>
                <a:ea typeface="+mj-ea"/>
                <a:cs typeface="+mj-cs"/>
              </a:rPr>
              <a:t>Testing patterns</a:t>
            </a:r>
          </a:p>
        </p:txBody>
      </p:sp>
      <p:sp>
        <p:nvSpPr>
          <p:cNvPr id="2" name="Date Placeholder 1"/>
          <p:cNvSpPr>
            <a:spLocks noGrp="1"/>
          </p:cNvSpPr>
          <p:nvPr>
            <p:ph type="dt" sz="half" idx="10"/>
          </p:nvPr>
        </p:nvSpPr>
        <p:spPr>
          <a:xfrm>
            <a:off x="838200" y="6356350"/>
            <a:ext cx="2743200" cy="365125"/>
          </a:xfrm>
        </p:spPr>
        <p:txBody>
          <a:bodyPr vert="horz" lIns="91440" tIns="45720" rIns="91440" bIns="45720" rtlCol="0" anchor="ctr">
            <a:normAutofit/>
          </a:bodyPr>
          <a:lstStyle/>
          <a:p>
            <a:pPr defTabSz="914400">
              <a:spcAft>
                <a:spcPts val="600"/>
              </a:spcAft>
              <a:defRPr/>
            </a:pPr>
            <a:r>
              <a:rPr lang="en-US">
                <a:solidFill>
                  <a:srgbClr val="FFFFFF"/>
                </a:solidFill>
                <a:latin typeface="Calibri" panose="020F0502020204030204"/>
              </a:rPr>
              <a:t>June 2023, CC BY-SA 4.0</a:t>
            </a:r>
          </a:p>
        </p:txBody>
      </p:sp>
      <p:sp>
        <p:nvSpPr>
          <p:cNvPr id="5" name="Footer Placeholder 4"/>
          <p:cNvSpPr>
            <a:spLocks noGrp="1"/>
          </p:cNvSpPr>
          <p:nvPr>
            <p:ph type="ftr" sz="quarter" idx="11"/>
          </p:nvPr>
        </p:nvSpPr>
        <p:spPr>
          <a:xfrm>
            <a:off x="4038600" y="6356350"/>
            <a:ext cx="4114800" cy="365125"/>
          </a:xfrm>
        </p:spPr>
        <p:txBody>
          <a:bodyPr vert="horz" lIns="91440" tIns="45720" rIns="91440" bIns="45720" rtlCol="0" anchor="ctr">
            <a:normAutofit/>
          </a:bodyPr>
          <a:lstStyle/>
          <a:p>
            <a:pPr defTabSz="914400">
              <a:spcAft>
                <a:spcPts val="600"/>
              </a:spcAft>
              <a:defRPr/>
            </a:pPr>
            <a:r>
              <a:rPr lang="en-US" kern="1200">
                <a:solidFill>
                  <a:srgbClr val="FFFFFF"/>
                </a:solidFill>
                <a:latin typeface="Calibri" panose="020F0502020204030204"/>
                <a:ea typeface="+mn-ea"/>
                <a:cs typeface="+mn-cs"/>
              </a:rPr>
              <a:t>Testing scientific code, v15.0</a:t>
            </a:r>
          </a:p>
        </p:txBody>
      </p:sp>
    </p:spTree>
    <p:extLst>
      <p:ext uri="{BB962C8B-B14F-4D97-AF65-F5344CB8AC3E}">
        <p14:creationId xmlns:p14="http://schemas.microsoft.com/office/powerpoint/2010/main" val="2958440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title"/>
          </p:nvPr>
        </p:nvSpPr>
        <p:spPr/>
        <p:txBody>
          <a:bodyPr>
            <a:normAutofit/>
          </a:bodyPr>
          <a:lstStyle/>
          <a:p>
            <a:r>
              <a:rPr lang="en-US">
                <a:cs typeface="Courier New" pitchFamily="49" charset="0"/>
              </a:rPr>
              <a:t>Floating point equality</a:t>
            </a:r>
          </a:p>
        </p:txBody>
      </p:sp>
      <p:sp>
        <p:nvSpPr>
          <p:cNvPr id="4" name="Content Placeholder 3"/>
          <p:cNvSpPr>
            <a:spLocks noGrp="1"/>
          </p:cNvSpPr>
          <p:nvPr>
            <p:ph idx="1"/>
          </p:nvPr>
        </p:nvSpPr>
        <p:spPr/>
        <p:txBody>
          <a:bodyPr>
            <a:normAutofit/>
          </a:bodyPr>
          <a:lstStyle/>
          <a:p>
            <a:pPr>
              <a:tabLst>
                <a:tab pos="6548275" algn="l"/>
              </a:tabLst>
            </a:pPr>
            <a:r>
              <a:rPr lang="en-US" dirty="0">
                <a:ea typeface="ＭＳ Ｐゴシック" pitchFamily="80" charset="-128"/>
                <a:cs typeface="Courier New" pitchFamily="49" charset="0"/>
              </a:rPr>
              <a:t>Real numbers are represented approximately as “floating point” numbers.  When developing numerical code, we have to allow for approximation errors.</a:t>
            </a:r>
          </a:p>
          <a:p>
            <a:pPr>
              <a:tabLst>
                <a:tab pos="6814968" algn="l"/>
              </a:tabLst>
            </a:pPr>
            <a:r>
              <a:rPr lang="en-US" dirty="0">
                <a:ea typeface="ＭＳ Ｐゴシック" pitchFamily="80" charset="-128"/>
                <a:cs typeface="Courier New" pitchFamily="49" charset="0"/>
              </a:rPr>
              <a:t>Check that two numbers are approximately equal:</a:t>
            </a:r>
            <a:br>
              <a:rPr lang="en-US" sz="2595" dirty="0">
                <a:ea typeface="ＭＳ Ｐゴシック" pitchFamily="80" charset="-128"/>
                <a:cs typeface="Courier New" pitchFamily="49" charset="0"/>
              </a:rPr>
            </a:br>
            <a:r>
              <a:rPr lang="en-US" sz="2000" noProof="1">
                <a:solidFill>
                  <a:srgbClr val="7F007F"/>
                </a:solidFill>
                <a:latin typeface="Consolas" panose="020B0609020204030204" pitchFamily="49" charset="0"/>
                <a:cs typeface="Consolas" panose="020B0609020204030204" pitchFamily="49" charset="0"/>
              </a:rPr>
              <a:t>from</a:t>
            </a:r>
            <a:r>
              <a:rPr lang="en-US" sz="2000" noProof="1">
                <a:solidFill>
                  <a:srgbClr val="000000"/>
                </a:solidFill>
                <a:latin typeface="Consolas" panose="020B0609020204030204" pitchFamily="49" charset="0"/>
                <a:cs typeface="Consolas" panose="020B0609020204030204" pitchFamily="49" charset="0"/>
              </a:rPr>
              <a:t> math </a:t>
            </a:r>
            <a:r>
              <a:rPr lang="en-US" sz="2000" noProof="1">
                <a:solidFill>
                  <a:srgbClr val="7F007F"/>
                </a:solidFill>
                <a:latin typeface="Consolas" panose="020B0609020204030204" pitchFamily="49" charset="0"/>
                <a:cs typeface="Consolas" panose="020B0609020204030204" pitchFamily="49" charset="0"/>
              </a:rPr>
              <a:t>import</a:t>
            </a:r>
            <a:r>
              <a:rPr lang="en-US" sz="2000" noProof="1">
                <a:solidFill>
                  <a:srgbClr val="000000"/>
                </a:solidFill>
                <a:latin typeface="Consolas" panose="020B0609020204030204" pitchFamily="49" charset="0"/>
                <a:cs typeface="Consolas" panose="020B0609020204030204" pitchFamily="49" charset="0"/>
              </a:rPr>
              <a:t> isclose</a:t>
            </a:r>
            <a:br>
              <a:rPr lang="en-US" sz="2000" noProof="1">
                <a:solidFill>
                  <a:srgbClr val="000000"/>
                </a:solidFill>
                <a:latin typeface="Consolas" panose="020B0609020204030204" pitchFamily="49" charset="0"/>
                <a:cs typeface="Consolas" panose="020B0609020204030204" pitchFamily="49" charset="0"/>
              </a:rPr>
            </a:br>
            <a:r>
              <a:rPr lang="en-US" sz="2000" noProof="1">
                <a:solidFill>
                  <a:srgbClr val="7F007F"/>
                </a:solidFill>
                <a:latin typeface="Consolas" panose="020B0609020204030204" pitchFamily="49" charset="0"/>
                <a:cs typeface="Consolas" panose="020B0609020204030204" pitchFamily="49" charset="0"/>
              </a:rPr>
              <a:t>def</a:t>
            </a:r>
            <a:r>
              <a:rPr lang="en-US" sz="2000" noProof="1">
                <a:solidFill>
                  <a:srgbClr val="000000"/>
                </a:solidFill>
                <a:latin typeface="Consolas" panose="020B0609020204030204" pitchFamily="49" charset="0"/>
                <a:cs typeface="Consolas" panose="020B0609020204030204" pitchFamily="49" charset="0"/>
              </a:rPr>
              <a:t> </a:t>
            </a:r>
            <a:r>
              <a:rPr lang="en-US" sz="2000" noProof="1">
                <a:solidFill>
                  <a:srgbClr val="0000FF"/>
                </a:solidFill>
                <a:latin typeface="Consolas" panose="020B0609020204030204" pitchFamily="49" charset="0"/>
                <a:cs typeface="Consolas" panose="020B0609020204030204" pitchFamily="49" charset="0"/>
              </a:rPr>
              <a:t>test_floating_point_math</a:t>
            </a:r>
            <a:r>
              <a:rPr lang="en-US" sz="2000" noProof="1">
                <a:solidFill>
                  <a:srgbClr val="000000"/>
                </a:solidFill>
                <a:latin typeface="Consolas" panose="020B0609020204030204" pitchFamily="49" charset="0"/>
                <a:cs typeface="Consolas" panose="020B0609020204030204" pitchFamily="49" charset="0"/>
              </a:rPr>
              <a:t>():</a:t>
            </a:r>
            <a:br>
              <a:rPr lang="en-US" sz="2000" noProof="1">
                <a:solidFill>
                  <a:srgbClr val="000000"/>
                </a:solidFill>
                <a:latin typeface="Consolas" panose="020B0609020204030204" pitchFamily="49" charset="0"/>
                <a:cs typeface="Consolas" panose="020B0609020204030204" pitchFamily="49" charset="0"/>
              </a:rPr>
            </a:br>
            <a:r>
              <a:rPr lang="en-US" sz="2000" noProof="1">
                <a:solidFill>
                  <a:srgbClr val="000000"/>
                </a:solidFill>
                <a:latin typeface="Consolas" panose="020B0609020204030204" pitchFamily="49" charset="0"/>
                <a:cs typeface="Consolas" panose="020B0609020204030204" pitchFamily="49" charset="0"/>
              </a:rPr>
              <a:t>    </a:t>
            </a:r>
            <a:r>
              <a:rPr lang="en-US" sz="2000" noProof="1">
                <a:solidFill>
                  <a:srgbClr val="7F007F"/>
                </a:solidFill>
                <a:latin typeface="Consolas" panose="020B0609020204030204" pitchFamily="49" charset="0"/>
                <a:cs typeface="Consolas" panose="020B0609020204030204" pitchFamily="49" charset="0"/>
              </a:rPr>
              <a:t>assert</a:t>
            </a:r>
            <a:r>
              <a:rPr lang="en-US" sz="2000" noProof="1">
                <a:solidFill>
                  <a:srgbClr val="000000"/>
                </a:solidFill>
                <a:latin typeface="Consolas" panose="020B0609020204030204" pitchFamily="49" charset="0"/>
                <a:cs typeface="Consolas" panose="020B0609020204030204" pitchFamily="49" charset="0"/>
              </a:rPr>
              <a:t> isclose(1.1 + 2.2, 3.3)	</a:t>
            </a:r>
            <a:r>
              <a:rPr lang="en-US" sz="2000" noProof="1">
                <a:solidFill>
                  <a:srgbClr val="0ECC00"/>
                </a:solidFill>
                <a:latin typeface="Consolas" panose="020B0609020204030204" pitchFamily="49" charset="0"/>
                <a:ea typeface="ＭＳ Ｐゴシック" pitchFamily="80" charset="-128"/>
                <a:cs typeface="Consolas" panose="020B0609020204030204" pitchFamily="49" charset="0"/>
              </a:rPr>
              <a:t>=&gt; pass</a:t>
            </a:r>
            <a:endParaRPr lang="en-US" sz="2000" noProof="1">
              <a:solidFill>
                <a:srgbClr val="000000"/>
              </a:solidFill>
              <a:latin typeface="Consolas" panose="020B0609020204030204" pitchFamily="49" charset="0"/>
              <a:cs typeface="Consolas" panose="020B0609020204030204" pitchFamily="49" charset="0"/>
            </a:endParaRPr>
          </a:p>
          <a:p>
            <a:pPr>
              <a:tabLst>
                <a:tab pos="6814968" algn="l"/>
              </a:tabLst>
            </a:pPr>
            <a:r>
              <a:rPr lang="en-US" dirty="0" err="1">
                <a:latin typeface="Consolas" panose="020B0609020204030204" pitchFamily="49" charset="0"/>
                <a:ea typeface="ＭＳ Ｐゴシック" pitchFamily="80" charset="-128"/>
                <a:cs typeface="Consolas" panose="020B0609020204030204" pitchFamily="49" charset="0"/>
              </a:rPr>
              <a:t>abs_tol</a:t>
            </a:r>
            <a:r>
              <a:rPr lang="en-US" dirty="0">
                <a:latin typeface="Consolas" panose="020B0609020204030204" pitchFamily="49" charset="0"/>
                <a:ea typeface="ＭＳ Ｐゴシック" pitchFamily="80" charset="-128"/>
                <a:cs typeface="Consolas" panose="020B0609020204030204" pitchFamily="49" charset="0"/>
              </a:rPr>
              <a:t> </a:t>
            </a:r>
            <a:r>
              <a:rPr lang="en-US" dirty="0">
                <a:ea typeface="ＭＳ Ｐゴシック" pitchFamily="80" charset="-128"/>
                <a:cs typeface="Courier New" pitchFamily="49" charset="0"/>
              </a:rPr>
              <a:t>controls the absolute tolerance:</a:t>
            </a:r>
            <a:br>
              <a:rPr lang="en-US" sz="2595" dirty="0">
                <a:ea typeface="ＭＳ Ｐゴシック" pitchFamily="80" charset="-128"/>
                <a:cs typeface="Courier New" pitchFamily="49" charset="0"/>
              </a:rPr>
            </a:br>
            <a:r>
              <a:rPr lang="en-US" sz="2000" dirty="0">
                <a:solidFill>
                  <a:srgbClr val="7F007F"/>
                </a:solidFill>
                <a:latin typeface="Consolas" panose="020B0609020204030204" pitchFamily="49" charset="0"/>
                <a:cs typeface="Consolas" panose="020B0609020204030204" pitchFamily="49" charset="0"/>
              </a:rPr>
              <a:t>assert</a:t>
            </a:r>
            <a:r>
              <a:rPr lang="en-US" sz="2000" dirty="0">
                <a:solidFill>
                  <a:srgbClr val="000000"/>
                </a:solidFill>
                <a:latin typeface="Consolas" panose="020B0609020204030204" pitchFamily="49" charset="0"/>
                <a:cs typeface="Consolas" panose="020B0609020204030204" pitchFamily="49" charset="0"/>
              </a:rPr>
              <a:t> isclose(1.121, 1.2, </a:t>
            </a:r>
            <a:r>
              <a:rPr lang="en-US" sz="2000" dirty="0" err="1">
                <a:solidFill>
                  <a:srgbClr val="000000"/>
                </a:solidFill>
                <a:latin typeface="Consolas" panose="020B0609020204030204" pitchFamily="49" charset="0"/>
                <a:cs typeface="Consolas" panose="020B0609020204030204" pitchFamily="49" charset="0"/>
              </a:rPr>
              <a:t>abs_tol</a:t>
            </a:r>
            <a:r>
              <a:rPr lang="en-US" sz="2000" dirty="0">
                <a:solidFill>
                  <a:srgbClr val="000000"/>
                </a:solidFill>
                <a:latin typeface="Consolas" panose="020B0609020204030204" pitchFamily="49" charset="0"/>
                <a:cs typeface="Consolas" panose="020B0609020204030204" pitchFamily="49" charset="0"/>
              </a:rPr>
              <a:t>=0.1)</a:t>
            </a:r>
            <a:r>
              <a:rPr lang="en-US" sz="2000" dirty="0">
                <a:solidFill>
                  <a:srgbClr val="0ECC00"/>
                </a:solidFill>
                <a:latin typeface="Consolas" panose="020B0609020204030204" pitchFamily="49" charset="0"/>
                <a:ea typeface="ＭＳ Ｐゴシック" pitchFamily="80" charset="-128"/>
                <a:cs typeface="Consolas" panose="020B0609020204030204" pitchFamily="49" charset="0"/>
              </a:rPr>
              <a:t> 	=&gt; pass</a:t>
            </a:r>
            <a:br>
              <a:rPr lang="en-US" sz="2000" dirty="0">
                <a:solidFill>
                  <a:srgbClr val="000000"/>
                </a:solidFill>
                <a:latin typeface="Consolas" panose="020B0609020204030204" pitchFamily="49" charset="0"/>
                <a:cs typeface="Consolas" panose="020B0609020204030204" pitchFamily="49" charset="0"/>
              </a:rPr>
            </a:br>
            <a:r>
              <a:rPr lang="en-US" sz="2000" dirty="0">
                <a:solidFill>
                  <a:srgbClr val="7F007F"/>
                </a:solidFill>
                <a:latin typeface="Consolas" panose="020B0609020204030204" pitchFamily="49" charset="0"/>
                <a:cs typeface="Consolas" panose="020B0609020204030204" pitchFamily="49" charset="0"/>
              </a:rPr>
              <a:t>assert</a:t>
            </a:r>
            <a:r>
              <a:rPr lang="en-US" sz="2000" dirty="0">
                <a:solidFill>
                  <a:srgbClr val="000000"/>
                </a:solidFill>
                <a:latin typeface="Consolas" panose="020B0609020204030204" pitchFamily="49" charset="0"/>
                <a:cs typeface="Consolas" panose="020B0609020204030204" pitchFamily="49" charset="0"/>
              </a:rPr>
              <a:t> isclose(1.121, 1.2, </a:t>
            </a:r>
            <a:r>
              <a:rPr lang="en-US" sz="2000" dirty="0" err="1">
                <a:solidFill>
                  <a:srgbClr val="000000"/>
                </a:solidFill>
                <a:latin typeface="Consolas" panose="020B0609020204030204" pitchFamily="49" charset="0"/>
                <a:cs typeface="Consolas" panose="020B0609020204030204" pitchFamily="49" charset="0"/>
              </a:rPr>
              <a:t>abs_tol</a:t>
            </a:r>
            <a:r>
              <a:rPr lang="en-US" sz="2000" dirty="0">
                <a:solidFill>
                  <a:srgbClr val="000000"/>
                </a:solidFill>
                <a:latin typeface="Consolas" panose="020B0609020204030204" pitchFamily="49" charset="0"/>
                <a:cs typeface="Consolas" panose="020B0609020204030204" pitchFamily="49" charset="0"/>
              </a:rPr>
              <a:t>=0.01)	</a:t>
            </a:r>
            <a:r>
              <a:rPr lang="en-US" sz="2000" dirty="0">
                <a:solidFill>
                  <a:srgbClr val="FF0000"/>
                </a:solidFill>
                <a:latin typeface="Consolas" panose="020B0609020204030204" pitchFamily="49" charset="0"/>
                <a:ea typeface="ＭＳ Ｐゴシック" pitchFamily="80" charset="-128"/>
                <a:cs typeface="Consolas" panose="020B0609020204030204" pitchFamily="49" charset="0"/>
              </a:rPr>
              <a:t>=&gt; fail</a:t>
            </a:r>
            <a:endParaRPr lang="en-US" sz="2000" dirty="0">
              <a:solidFill>
                <a:srgbClr val="000000"/>
              </a:solidFill>
              <a:latin typeface="Consolas" panose="020B0609020204030204" pitchFamily="49" charset="0"/>
              <a:cs typeface="Consolas" panose="020B0609020204030204" pitchFamily="49" charset="0"/>
            </a:endParaRPr>
          </a:p>
          <a:p>
            <a:pPr>
              <a:tabLst>
                <a:tab pos="6814968" algn="l"/>
              </a:tabLst>
            </a:pPr>
            <a:r>
              <a:rPr lang="en-US" dirty="0">
                <a:latin typeface="Consolas" panose="020B0609020204030204" pitchFamily="49" charset="0"/>
                <a:ea typeface="ＭＳ Ｐゴシック" pitchFamily="80" charset="-128"/>
                <a:cs typeface="Consolas" panose="020B0609020204030204" pitchFamily="49" charset="0"/>
              </a:rPr>
              <a:t>rel_tol </a:t>
            </a:r>
            <a:r>
              <a:rPr lang="en-US" dirty="0">
                <a:ea typeface="ＭＳ Ｐゴシック" pitchFamily="80" charset="-128"/>
                <a:cs typeface="Courier New" pitchFamily="49" charset="0"/>
              </a:rPr>
              <a:t>controls the relative tolerance:</a:t>
            </a:r>
            <a:br>
              <a:rPr lang="en-US" sz="2595" dirty="0">
                <a:ea typeface="ＭＳ Ｐゴシック" pitchFamily="80" charset="-128"/>
                <a:cs typeface="Courier New" pitchFamily="49" charset="0"/>
              </a:rPr>
            </a:br>
            <a:r>
              <a:rPr lang="en-US" sz="2000" dirty="0">
                <a:solidFill>
                  <a:srgbClr val="7F007F"/>
                </a:solidFill>
                <a:latin typeface="Consolas" panose="020B0609020204030204" pitchFamily="49" charset="0"/>
                <a:cs typeface="Consolas" panose="020B0609020204030204" pitchFamily="49" charset="0"/>
              </a:rPr>
              <a:t>assert</a:t>
            </a:r>
            <a:r>
              <a:rPr lang="en-US" sz="2000" dirty="0">
                <a:solidFill>
                  <a:srgbClr val="000000"/>
                </a:solidFill>
                <a:latin typeface="Consolas" panose="020B0609020204030204" pitchFamily="49" charset="0"/>
                <a:cs typeface="Consolas" panose="020B0609020204030204" pitchFamily="49" charset="0"/>
              </a:rPr>
              <a:t> isclose(120.1, 121.4, </a:t>
            </a:r>
            <a:r>
              <a:rPr lang="en-US" sz="2000" dirty="0" err="1">
                <a:solidFill>
                  <a:srgbClr val="000000"/>
                </a:solidFill>
                <a:latin typeface="Consolas" panose="020B0609020204030204" pitchFamily="49" charset="0"/>
                <a:cs typeface="Consolas" panose="020B0609020204030204" pitchFamily="49" charset="0"/>
              </a:rPr>
              <a:t>rel_tol</a:t>
            </a:r>
            <a:r>
              <a:rPr lang="en-US" sz="2000" dirty="0">
                <a:solidFill>
                  <a:srgbClr val="000000"/>
                </a:solidFill>
                <a:latin typeface="Consolas" panose="020B0609020204030204" pitchFamily="49" charset="0"/>
                <a:cs typeface="Consolas" panose="020B0609020204030204" pitchFamily="49" charset="0"/>
              </a:rPr>
              <a:t>=0.1)</a:t>
            </a:r>
            <a:r>
              <a:rPr lang="en-US" sz="2000" dirty="0">
                <a:solidFill>
                  <a:srgbClr val="0ECC00"/>
                </a:solidFill>
                <a:latin typeface="Consolas" panose="020B0609020204030204" pitchFamily="49" charset="0"/>
                <a:ea typeface="ＭＳ Ｐゴシック" pitchFamily="80" charset="-128"/>
                <a:cs typeface="Consolas" panose="020B0609020204030204" pitchFamily="49" charset="0"/>
              </a:rPr>
              <a:t>	=&gt; pass</a:t>
            </a:r>
            <a:br>
              <a:rPr lang="en-US" sz="2000" dirty="0">
                <a:solidFill>
                  <a:srgbClr val="000000"/>
                </a:solidFill>
                <a:latin typeface="Consolas" panose="020B0609020204030204" pitchFamily="49" charset="0"/>
                <a:cs typeface="Consolas" panose="020B0609020204030204" pitchFamily="49" charset="0"/>
              </a:rPr>
            </a:br>
            <a:r>
              <a:rPr lang="en-US" sz="2000" dirty="0">
                <a:solidFill>
                  <a:srgbClr val="7F007F"/>
                </a:solidFill>
                <a:latin typeface="Consolas" panose="020B0609020204030204" pitchFamily="49" charset="0"/>
                <a:cs typeface="Consolas" panose="020B0609020204030204" pitchFamily="49" charset="0"/>
              </a:rPr>
              <a:t>assert</a:t>
            </a:r>
            <a:r>
              <a:rPr lang="en-US" sz="2000" dirty="0">
                <a:solidFill>
                  <a:srgbClr val="000000"/>
                </a:solidFill>
                <a:latin typeface="Consolas" panose="020B0609020204030204" pitchFamily="49" charset="0"/>
                <a:cs typeface="Consolas" panose="020B0609020204030204" pitchFamily="49" charset="0"/>
              </a:rPr>
              <a:t> isclose(120.4, 121.4, </a:t>
            </a:r>
            <a:r>
              <a:rPr lang="en-US" sz="2000" dirty="0" err="1">
                <a:solidFill>
                  <a:srgbClr val="000000"/>
                </a:solidFill>
                <a:latin typeface="Consolas" panose="020B0609020204030204" pitchFamily="49" charset="0"/>
                <a:cs typeface="Consolas" panose="020B0609020204030204" pitchFamily="49" charset="0"/>
              </a:rPr>
              <a:t>rel_tol</a:t>
            </a:r>
            <a:r>
              <a:rPr lang="en-US" sz="2000" dirty="0">
                <a:solidFill>
                  <a:srgbClr val="000000"/>
                </a:solidFill>
                <a:latin typeface="Consolas" panose="020B0609020204030204" pitchFamily="49" charset="0"/>
                <a:cs typeface="Consolas" panose="020B0609020204030204" pitchFamily="49" charset="0"/>
              </a:rPr>
              <a:t>=0.01)	</a:t>
            </a:r>
            <a:r>
              <a:rPr lang="en-US" sz="2000" dirty="0">
                <a:solidFill>
                  <a:srgbClr val="FF0000"/>
                </a:solidFill>
                <a:latin typeface="Consolas" panose="020B0609020204030204" pitchFamily="49" charset="0"/>
                <a:ea typeface="ＭＳ Ｐゴシック" pitchFamily="80" charset="-128"/>
                <a:cs typeface="Consolas" panose="020B0609020204030204" pitchFamily="49" charset="0"/>
              </a:rPr>
              <a:t>=&gt; fail</a:t>
            </a:r>
            <a:endParaRPr lang="en-US" sz="2000" dirty="0">
              <a:solidFill>
                <a:srgbClr val="000000"/>
              </a:solidFill>
              <a:latin typeface="Consolas" panose="020B0609020204030204" pitchFamily="49" charset="0"/>
              <a:cs typeface="Consolas" panose="020B0609020204030204" pitchFamily="49" charset="0"/>
            </a:endParaRPr>
          </a:p>
          <a:p>
            <a:pPr>
              <a:tabLst>
                <a:tab pos="6548275" algn="l"/>
              </a:tabLst>
            </a:pPr>
            <a:endParaRPr lang="en-US" sz="2000" dirty="0">
              <a:solidFill>
                <a:srgbClr val="000000"/>
              </a:solidFill>
              <a:latin typeface="Monaco"/>
            </a:endParaRPr>
          </a:p>
        </p:txBody>
      </p:sp>
      <p:sp>
        <p:nvSpPr>
          <p:cNvPr id="2" name="Date Placeholder 1"/>
          <p:cNvSpPr>
            <a:spLocks noGrp="1"/>
          </p:cNvSpPr>
          <p:nvPr>
            <p:ph type="dt" sz="half" idx="10"/>
          </p:nvPr>
        </p:nvSpPr>
        <p:spPr/>
        <p:txBody>
          <a:bodyPr/>
          <a:lstStyle/>
          <a:p>
            <a:r>
              <a:rPr lang="de-CH" dirty="0"/>
              <a:t>March 2024, CC BY-SA 4.0</a:t>
            </a:r>
            <a:endParaRPr lang="en-US" dirty="0"/>
          </a:p>
        </p:txBody>
      </p:sp>
      <p:sp>
        <p:nvSpPr>
          <p:cNvPr id="3" name="Footer Placeholder 2"/>
          <p:cNvSpPr>
            <a:spLocks noGrp="1"/>
          </p:cNvSpPr>
          <p:nvPr>
            <p:ph type="ftr" sz="quarter" idx="11"/>
          </p:nvPr>
        </p:nvSpPr>
        <p:spPr/>
        <p:txBody>
          <a:bodyPr/>
          <a:lstStyle/>
          <a:p>
            <a:r>
              <a:rPr lang="en-US" dirty="0"/>
              <a:t>Testing scientific code, v16.0</a:t>
            </a:r>
          </a:p>
        </p:txBody>
      </p:sp>
      <p:sp>
        <p:nvSpPr>
          <p:cNvPr id="5" name="Slide Number Placeholder 4">
            <a:extLst>
              <a:ext uri="{FF2B5EF4-FFF2-40B4-BE49-F238E27FC236}">
                <a16:creationId xmlns:a16="http://schemas.microsoft.com/office/drawing/2014/main" id="{CABCEC97-7CFF-A068-2ED8-EFB990DD8BB7}"/>
              </a:ext>
            </a:extLst>
          </p:cNvPr>
          <p:cNvSpPr>
            <a:spLocks noGrp="1"/>
          </p:cNvSpPr>
          <p:nvPr>
            <p:ph type="sldNum" sz="quarter" idx="12"/>
          </p:nvPr>
        </p:nvSpPr>
        <p:spPr/>
        <p:txBody>
          <a:bodyPr/>
          <a:lstStyle/>
          <a:p>
            <a:fld id="{EF79ADEA-B933-47CC-A4E9-04E6298B917C}" type="slidenum">
              <a:rPr lang="en-US" smtClean="0"/>
              <a:pPr/>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noFill/>
        </p:spPr>
        <p:txBody>
          <a:bodyPr/>
          <a:lstStyle/>
          <a:p>
            <a:r>
              <a:rPr lang="en-US" dirty="0"/>
              <a:t>Testing with numpy arrays</a:t>
            </a:r>
          </a:p>
        </p:txBody>
      </p:sp>
      <p:sp>
        <p:nvSpPr>
          <p:cNvPr id="3" name="Date Placeholder 2"/>
          <p:cNvSpPr>
            <a:spLocks noGrp="1"/>
          </p:cNvSpPr>
          <p:nvPr>
            <p:ph type="dt" sz="half" idx="10"/>
          </p:nvPr>
        </p:nvSpPr>
        <p:spPr/>
        <p:txBody>
          <a:bodyPr/>
          <a:lstStyle/>
          <a:p>
            <a:r>
              <a:rPr lang="de-CH" dirty="0"/>
              <a:t>March 2024, CC BY-SA 4.0</a:t>
            </a:r>
            <a:endParaRPr lang="en-US" dirty="0"/>
          </a:p>
        </p:txBody>
      </p:sp>
      <p:sp>
        <p:nvSpPr>
          <p:cNvPr id="4" name="Footer Placeholder 3"/>
          <p:cNvSpPr>
            <a:spLocks noGrp="1"/>
          </p:cNvSpPr>
          <p:nvPr>
            <p:ph type="ftr" sz="quarter" idx="11"/>
          </p:nvPr>
        </p:nvSpPr>
        <p:spPr/>
        <p:txBody>
          <a:bodyPr/>
          <a:lstStyle/>
          <a:p>
            <a:r>
              <a:rPr lang="en-US"/>
              <a:t>Testing scientific code, v16.0</a:t>
            </a:r>
          </a:p>
        </p:txBody>
      </p:sp>
      <p:sp>
        <p:nvSpPr>
          <p:cNvPr id="5" name="Slide Number Placeholder 4">
            <a:extLst>
              <a:ext uri="{FF2B5EF4-FFF2-40B4-BE49-F238E27FC236}">
                <a16:creationId xmlns:a16="http://schemas.microsoft.com/office/drawing/2014/main" id="{B1BB91DC-B0B5-B688-0468-B18084E7BC44}"/>
              </a:ext>
            </a:extLst>
          </p:cNvPr>
          <p:cNvSpPr>
            <a:spLocks noGrp="1"/>
          </p:cNvSpPr>
          <p:nvPr>
            <p:ph type="sldNum" sz="quarter" idx="12"/>
          </p:nvPr>
        </p:nvSpPr>
        <p:spPr/>
        <p:txBody>
          <a:bodyPr/>
          <a:lstStyle/>
          <a:p>
            <a:fld id="{EF79ADEA-B933-47CC-A4E9-04E6298B917C}" type="slidenum">
              <a:rPr lang="en-US" smtClean="0"/>
              <a:pPr/>
              <a:t>17</a:t>
            </a:fld>
            <a:endParaRPr lang="en-US"/>
          </a:p>
        </p:txBody>
      </p:sp>
      <p:sp>
        <p:nvSpPr>
          <p:cNvPr id="10" name="TextBox 9"/>
          <p:cNvSpPr txBox="1"/>
          <p:nvPr/>
        </p:nvSpPr>
        <p:spPr>
          <a:xfrm>
            <a:off x="2351584" y="1412777"/>
            <a:ext cx="3744416" cy="1477328"/>
          </a:xfrm>
          <a:prstGeom prst="rect">
            <a:avLst/>
          </a:prstGeom>
          <a:solidFill>
            <a:schemeClr val="bg1">
              <a:lumMod val="95000"/>
            </a:schemeClr>
          </a:solidFill>
        </p:spPr>
        <p:txBody>
          <a:bodyPr wrap="square" rtlCol="0">
            <a:spAutoFit/>
          </a:bodyPr>
          <a:lstStyle/>
          <a:p>
            <a:r>
              <a:rPr lang="en-US" sz="1800" noProof="1">
                <a:solidFill>
                  <a:srgbClr val="7F007F"/>
                </a:solidFill>
                <a:latin typeface="Consolas" panose="020B0609020204030204" pitchFamily="49" charset="0"/>
                <a:cs typeface="Consolas" panose="020B0609020204030204" pitchFamily="49" charset="0"/>
              </a:rPr>
              <a:t>def</a:t>
            </a:r>
            <a:r>
              <a:rPr lang="en-US" sz="1800" noProof="1">
                <a:solidFill>
                  <a:srgbClr val="000000"/>
                </a:solidFill>
                <a:latin typeface="Consolas" panose="020B0609020204030204" pitchFamily="49" charset="0"/>
                <a:cs typeface="Consolas" panose="020B0609020204030204" pitchFamily="49" charset="0"/>
              </a:rPr>
              <a:t> </a:t>
            </a:r>
            <a:r>
              <a:rPr lang="en-US" sz="1800" noProof="1">
                <a:solidFill>
                  <a:srgbClr val="0000FF"/>
                </a:solidFill>
                <a:latin typeface="Consolas" panose="020B0609020204030204" pitchFamily="49" charset="0"/>
                <a:cs typeface="Consolas" panose="020B0609020204030204" pitchFamily="49" charset="0"/>
              </a:rPr>
              <a:t>test_numpy_equality</a:t>
            </a:r>
            <a:r>
              <a:rPr lang="en-US" sz="1800" noProof="1">
                <a:solidFill>
                  <a:srgbClr val="000000"/>
                </a:solidFill>
                <a:latin typeface="Consolas" panose="020B0609020204030204" pitchFamily="49" charset="0"/>
                <a:cs typeface="Consolas" panose="020B0609020204030204" pitchFamily="49" charset="0"/>
              </a:rPr>
              <a:t>():</a:t>
            </a:r>
            <a:br>
              <a:rPr lang="en-US" sz="1800" noProof="1">
                <a:solidFill>
                  <a:srgbClr val="000000"/>
                </a:solidFill>
                <a:latin typeface="Consolas" panose="020B0609020204030204" pitchFamily="49" charset="0"/>
                <a:cs typeface="Consolas" panose="020B0609020204030204" pitchFamily="49" charset="0"/>
              </a:rPr>
            </a:br>
            <a:r>
              <a:rPr lang="en-US" sz="1800" noProof="1">
                <a:solidFill>
                  <a:srgbClr val="000000"/>
                </a:solidFill>
                <a:latin typeface="Consolas" panose="020B0609020204030204" pitchFamily="49" charset="0"/>
                <a:cs typeface="Consolas" panose="020B0609020204030204" pitchFamily="49" charset="0"/>
              </a:rPr>
              <a:t>    x = np.array([1, 1])</a:t>
            </a:r>
            <a:br>
              <a:rPr lang="en-US" sz="1800" noProof="1">
                <a:solidFill>
                  <a:srgbClr val="000000"/>
                </a:solidFill>
                <a:latin typeface="Consolas" panose="020B0609020204030204" pitchFamily="49" charset="0"/>
                <a:cs typeface="Consolas" panose="020B0609020204030204" pitchFamily="49" charset="0"/>
              </a:rPr>
            </a:br>
            <a:r>
              <a:rPr lang="en-US" sz="1800" noProof="1">
                <a:solidFill>
                  <a:srgbClr val="000000"/>
                </a:solidFill>
                <a:latin typeface="Consolas" panose="020B0609020204030204" pitchFamily="49" charset="0"/>
                <a:cs typeface="Consolas" panose="020B0609020204030204" pitchFamily="49" charset="0"/>
              </a:rPr>
              <a:t>    y = np.array([2, 2])</a:t>
            </a:r>
            <a:br>
              <a:rPr lang="en-US" sz="1800" noProof="1">
                <a:solidFill>
                  <a:srgbClr val="000000"/>
                </a:solidFill>
                <a:latin typeface="Consolas" panose="020B0609020204030204" pitchFamily="49" charset="0"/>
                <a:cs typeface="Consolas" panose="020B0609020204030204" pitchFamily="49" charset="0"/>
              </a:rPr>
            </a:br>
            <a:r>
              <a:rPr lang="en-US" sz="1800" noProof="1">
                <a:solidFill>
                  <a:srgbClr val="000000"/>
                </a:solidFill>
                <a:latin typeface="Consolas" panose="020B0609020204030204" pitchFamily="49" charset="0"/>
                <a:cs typeface="Consolas" panose="020B0609020204030204" pitchFamily="49" charset="0"/>
              </a:rPr>
              <a:t>    z = np.array([3, 3])</a:t>
            </a:r>
            <a:br>
              <a:rPr lang="en-US" sz="1800" noProof="1">
                <a:solidFill>
                  <a:srgbClr val="000000"/>
                </a:solidFill>
                <a:latin typeface="Consolas" panose="020B0609020204030204" pitchFamily="49" charset="0"/>
                <a:cs typeface="Consolas" panose="020B0609020204030204" pitchFamily="49" charset="0"/>
              </a:rPr>
            </a:br>
            <a:r>
              <a:rPr lang="en-US" sz="1800" noProof="1">
                <a:solidFill>
                  <a:srgbClr val="000000"/>
                </a:solidFill>
                <a:latin typeface="Consolas" panose="020B0609020204030204" pitchFamily="49" charset="0"/>
                <a:cs typeface="Consolas" panose="020B0609020204030204" pitchFamily="49" charset="0"/>
              </a:rPr>
              <a:t>    </a:t>
            </a:r>
            <a:r>
              <a:rPr lang="en-US" sz="1800" noProof="1">
                <a:solidFill>
                  <a:srgbClr val="7F007F"/>
                </a:solidFill>
                <a:latin typeface="Consolas" panose="020B0609020204030204" pitchFamily="49" charset="0"/>
                <a:cs typeface="Consolas" panose="020B0609020204030204" pitchFamily="49" charset="0"/>
              </a:rPr>
              <a:t>assert</a:t>
            </a:r>
            <a:r>
              <a:rPr lang="en-US" sz="1800" noProof="1">
                <a:solidFill>
                  <a:srgbClr val="000000"/>
                </a:solidFill>
                <a:latin typeface="Consolas" panose="020B0609020204030204" pitchFamily="49" charset="0"/>
                <a:cs typeface="Consolas" panose="020B0609020204030204" pitchFamily="49" charset="0"/>
              </a:rPr>
              <a:t> x + y == z</a:t>
            </a:r>
          </a:p>
        </p:txBody>
      </p:sp>
      <p:sp>
        <p:nvSpPr>
          <p:cNvPr id="11" name="Rectangle 10"/>
          <p:cNvSpPr/>
          <p:nvPr/>
        </p:nvSpPr>
        <p:spPr>
          <a:xfrm>
            <a:off x="2351584" y="3284986"/>
            <a:ext cx="7704856" cy="1954381"/>
          </a:xfrm>
          <a:prstGeom prst="rect">
            <a:avLst/>
          </a:prstGeom>
        </p:spPr>
        <p:txBody>
          <a:bodyPr wrap="square">
            <a:spAutoFit/>
          </a:bodyPr>
          <a:lstStyle/>
          <a:p>
            <a:r>
              <a:rPr lang="en-US" sz="1100" b="1" noProof="1">
                <a:solidFill>
                  <a:srgbClr val="B42419"/>
                </a:solidFill>
                <a:latin typeface="Menlo-Bold"/>
              </a:rPr>
              <a:t>__________________________________ test_numpy_equality __________________________________</a:t>
            </a:r>
            <a:endParaRPr lang="en-US" sz="1100" noProof="1">
              <a:solidFill>
                <a:srgbClr val="000000"/>
              </a:solidFill>
              <a:latin typeface="Menlo-Regular"/>
            </a:endParaRPr>
          </a:p>
          <a:p>
            <a:endParaRPr lang="en-US" sz="1100" noProof="1">
              <a:solidFill>
                <a:srgbClr val="000000"/>
              </a:solidFill>
              <a:latin typeface="Menlo-Regular"/>
            </a:endParaRPr>
          </a:p>
          <a:p>
            <a:r>
              <a:rPr lang="en-US" sz="1100" b="1" noProof="1">
                <a:solidFill>
                  <a:srgbClr val="000000"/>
                </a:solidFill>
                <a:latin typeface="Menlo-Bold"/>
              </a:rPr>
              <a:t>    def test_numpy_equality():</a:t>
            </a:r>
            <a:endParaRPr lang="en-US" sz="1100" noProof="1">
              <a:solidFill>
                <a:srgbClr val="000000"/>
              </a:solidFill>
              <a:latin typeface="Menlo-Regular"/>
            </a:endParaRPr>
          </a:p>
          <a:p>
            <a:r>
              <a:rPr lang="en-US" sz="1100" b="1" noProof="1">
                <a:solidFill>
                  <a:srgbClr val="000000"/>
                </a:solidFill>
                <a:latin typeface="Menlo-Bold"/>
              </a:rPr>
              <a:t>        x = numpy.array([1, 1])</a:t>
            </a:r>
            <a:endParaRPr lang="en-US" sz="1100" noProof="1">
              <a:solidFill>
                <a:srgbClr val="000000"/>
              </a:solidFill>
              <a:latin typeface="Menlo-Regular"/>
            </a:endParaRPr>
          </a:p>
          <a:p>
            <a:r>
              <a:rPr lang="es-ES_tradnl" sz="1100" b="1" noProof="1">
                <a:solidFill>
                  <a:srgbClr val="000000"/>
                </a:solidFill>
                <a:latin typeface="Menlo-Bold"/>
              </a:rPr>
              <a:t>        y = numpy.array([2, 2])</a:t>
            </a:r>
            <a:endParaRPr lang="es-ES_tradnl" sz="1100" noProof="1">
              <a:solidFill>
                <a:srgbClr val="000000"/>
              </a:solidFill>
              <a:latin typeface="Menlo-Regular"/>
            </a:endParaRPr>
          </a:p>
          <a:p>
            <a:r>
              <a:rPr lang="de-DE" sz="1100" b="1" noProof="1">
                <a:solidFill>
                  <a:srgbClr val="000000"/>
                </a:solidFill>
                <a:latin typeface="Menlo-Bold"/>
              </a:rPr>
              <a:t>        z = numpy.array([3, 3])</a:t>
            </a:r>
            <a:endParaRPr lang="de-DE" sz="1100" noProof="1">
              <a:solidFill>
                <a:srgbClr val="000000"/>
              </a:solidFill>
              <a:latin typeface="Menlo-Regular"/>
            </a:endParaRPr>
          </a:p>
          <a:p>
            <a:r>
              <a:rPr lang="de-DE" sz="1100" b="1" noProof="1">
                <a:solidFill>
                  <a:srgbClr val="000000"/>
                </a:solidFill>
                <a:latin typeface="Menlo-Bold"/>
              </a:rPr>
              <a:t>&gt;       assert x + y == z</a:t>
            </a:r>
            <a:endParaRPr lang="de-DE" sz="1100" noProof="1">
              <a:solidFill>
                <a:srgbClr val="000000"/>
              </a:solidFill>
              <a:latin typeface="Menlo-Regular"/>
            </a:endParaRPr>
          </a:p>
          <a:p>
            <a:r>
              <a:rPr lang="de-DE" sz="1100" b="1" noProof="1">
                <a:solidFill>
                  <a:srgbClr val="B42419"/>
                </a:solidFill>
                <a:latin typeface="Menlo-Bold"/>
              </a:rPr>
              <a:t>E       ValueError: The truth value of an array with more than one element is ambiguous. Use a.any() or a.all()</a:t>
            </a:r>
            <a:endParaRPr lang="de-DE" sz="1100" noProof="1">
              <a:solidFill>
                <a:srgbClr val="000000"/>
              </a:solidFill>
              <a:latin typeface="Menlo-Regular"/>
            </a:endParaRPr>
          </a:p>
          <a:p>
            <a:endParaRPr lang="de-DE" sz="1100" noProof="1">
              <a:solidFill>
                <a:srgbClr val="000000"/>
              </a:solidFill>
              <a:latin typeface="Menlo-Regular"/>
            </a:endParaRPr>
          </a:p>
          <a:p>
            <a:r>
              <a:rPr lang="de-DE" sz="1100" noProof="1">
                <a:solidFill>
                  <a:srgbClr val="000000"/>
                </a:solidFill>
                <a:latin typeface="Menlo-Regular"/>
              </a:rPr>
              <a:t>code.py:47: ValueError</a:t>
            </a:r>
          </a:p>
        </p:txBody>
      </p:sp>
    </p:spTree>
    <p:extLst>
      <p:ext uri="{BB962C8B-B14F-4D97-AF65-F5344CB8AC3E}">
        <p14:creationId xmlns:p14="http://schemas.microsoft.com/office/powerpoint/2010/main" val="256820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with numpy arrays</a:t>
            </a:r>
          </a:p>
        </p:txBody>
      </p:sp>
      <p:sp>
        <p:nvSpPr>
          <p:cNvPr id="6" name="Content Placeholder 5"/>
          <p:cNvSpPr>
            <a:spLocks noGrp="1"/>
          </p:cNvSpPr>
          <p:nvPr>
            <p:ph idx="1"/>
          </p:nvPr>
        </p:nvSpPr>
        <p:spPr/>
        <p:txBody>
          <a:bodyPr>
            <a:normAutofit/>
          </a:bodyPr>
          <a:lstStyle/>
          <a:p>
            <a:pPr>
              <a:lnSpc>
                <a:spcPct val="100000"/>
              </a:lnSpc>
            </a:pPr>
            <a:r>
              <a:rPr lang="en-US" dirty="0">
                <a:cs typeface="Courier New" pitchFamily="49" charset="0"/>
              </a:rPr>
              <a:t>The module</a:t>
            </a:r>
            <a:r>
              <a:rPr lang="en-US" sz="2000" dirty="0">
                <a:latin typeface="Courier New" pitchFamily="49" charset="0"/>
                <a:cs typeface="Courier New" pitchFamily="49" charset="0"/>
              </a:rPr>
              <a:t> </a:t>
            </a:r>
            <a:r>
              <a:rPr lang="en-US" sz="2400" dirty="0" err="1">
                <a:latin typeface="Consolas" panose="020B0609020204030204" pitchFamily="49" charset="0"/>
                <a:cs typeface="Consolas" panose="020B0609020204030204" pitchFamily="49" charset="0"/>
              </a:rPr>
              <a:t>np.testing</a:t>
            </a:r>
            <a:r>
              <a:rPr lang="en-US" dirty="0">
                <a:latin typeface="Consolas" panose="020B0609020204030204" pitchFamily="49" charset="0"/>
                <a:cs typeface="Consolas" panose="020B0609020204030204" pitchFamily="49" charset="0"/>
              </a:rPr>
              <a:t> </a:t>
            </a:r>
            <a:r>
              <a:rPr lang="en-US" dirty="0"/>
              <a:t>defines helper functions:</a:t>
            </a:r>
            <a:br>
              <a:rPr lang="en-US" dirty="0"/>
            </a:br>
            <a:r>
              <a:rPr lang="en-US" sz="1800" dirty="0" err="1">
                <a:latin typeface="Consolas" panose="020B0609020204030204" pitchFamily="49" charset="0"/>
                <a:cs typeface="Consolas" panose="020B0609020204030204" pitchFamily="49" charset="0"/>
              </a:rPr>
              <a:t>assert_equal</a:t>
            </a:r>
            <a:r>
              <a:rPr lang="en-US" sz="1800" dirty="0">
                <a:latin typeface="Consolas" panose="020B0609020204030204" pitchFamily="49" charset="0"/>
                <a:cs typeface="Consolas" panose="020B0609020204030204" pitchFamily="49" charset="0"/>
              </a:rPr>
              <a:t>(x, y)</a:t>
            </a:r>
            <a:br>
              <a:rPr lang="en-US" sz="1800" dirty="0">
                <a:latin typeface="Consolas" panose="020B0609020204030204" pitchFamily="49" charset="0"/>
                <a:cs typeface="Consolas" panose="020B0609020204030204" pitchFamily="49" charset="0"/>
              </a:rPr>
            </a:br>
            <a:r>
              <a:rPr lang="en-US" sz="1800" dirty="0" err="1">
                <a:latin typeface="Consolas" panose="020B0609020204030204" pitchFamily="49" charset="0"/>
                <a:cs typeface="Consolas" panose="020B0609020204030204" pitchFamily="49" charset="0"/>
              </a:rPr>
              <a:t>assert_allclose</a:t>
            </a:r>
            <a:r>
              <a:rPr lang="en-US" sz="1800" dirty="0">
                <a:latin typeface="Consolas" panose="020B0609020204030204" pitchFamily="49" charset="0"/>
                <a:cs typeface="Consolas" panose="020B0609020204030204" pitchFamily="49" charset="0"/>
              </a:rPr>
              <a:t>(x, y, </a:t>
            </a:r>
            <a:r>
              <a:rPr lang="en-US" sz="1800" dirty="0" err="1">
                <a:latin typeface="Consolas" panose="020B0609020204030204" pitchFamily="49" charset="0"/>
                <a:cs typeface="Consolas" panose="020B0609020204030204" pitchFamily="49" charset="0"/>
              </a:rPr>
              <a:t>rtol</a:t>
            </a:r>
            <a:r>
              <a:rPr lang="en-US" sz="1800" dirty="0">
                <a:latin typeface="Consolas" panose="020B0609020204030204" pitchFamily="49" charset="0"/>
                <a:cs typeface="Consolas" panose="020B0609020204030204" pitchFamily="49" charset="0"/>
              </a:rPr>
              <a:t>=1e-07, </a:t>
            </a:r>
            <a:r>
              <a:rPr lang="en-US" sz="1800" dirty="0" err="1">
                <a:latin typeface="Consolas" panose="020B0609020204030204" pitchFamily="49" charset="0"/>
                <a:cs typeface="Consolas" panose="020B0609020204030204" pitchFamily="49" charset="0"/>
              </a:rPr>
              <a:t>atol</a:t>
            </a:r>
            <a:r>
              <a:rPr lang="en-US" sz="1800" dirty="0">
                <a:latin typeface="Consolas" panose="020B0609020204030204" pitchFamily="49" charset="0"/>
                <a:cs typeface="Consolas" panose="020B0609020204030204" pitchFamily="49" charset="0"/>
              </a:rPr>
              <a:t>=0)</a:t>
            </a:r>
            <a:br>
              <a:rPr lang="en-US" sz="1800" dirty="0">
                <a:latin typeface="Consolas" panose="020B0609020204030204" pitchFamily="49" charset="0"/>
                <a:cs typeface="Consolas" panose="020B0609020204030204" pitchFamily="49" charset="0"/>
              </a:rPr>
            </a:br>
            <a:endParaRPr lang="en-US" dirty="0">
              <a:latin typeface="Consolas" panose="020B0609020204030204" pitchFamily="49" charset="0"/>
              <a:cs typeface="Consolas" panose="020B0609020204030204" pitchFamily="49" charset="0"/>
            </a:endParaRPr>
          </a:p>
          <a:p>
            <a:r>
              <a:rPr lang="en-US" dirty="0"/>
              <a:t>If you need to check more complex conditions:</a:t>
            </a:r>
          </a:p>
          <a:p>
            <a:pPr lvl="1"/>
            <a:r>
              <a:rPr lang="en-US" sz="1600" dirty="0" err="1">
                <a:latin typeface="Consolas" panose="020B0609020204030204" pitchFamily="49" charset="0"/>
                <a:cs typeface="Consolas" panose="020B0609020204030204" pitchFamily="49" charset="0"/>
              </a:rPr>
              <a:t>np.all</a:t>
            </a:r>
            <a:r>
              <a:rPr lang="en-US" sz="1600" dirty="0">
                <a:latin typeface="Consolas" panose="020B0609020204030204" pitchFamily="49" charset="0"/>
                <a:cs typeface="Consolas" panose="020B0609020204030204" pitchFamily="49" charset="0"/>
              </a:rPr>
              <a:t>(x)</a:t>
            </a:r>
            <a:r>
              <a:rPr lang="en-US" dirty="0"/>
              <a:t>: returns True if all elements of x are true</a:t>
            </a:r>
            <a:br>
              <a:rPr lang="en-US" dirty="0"/>
            </a:br>
            <a:r>
              <a:rPr lang="en-US" sz="1600" dirty="0" err="1">
                <a:latin typeface="Consolas" panose="020B0609020204030204" pitchFamily="49" charset="0"/>
                <a:cs typeface="Consolas" panose="020B0609020204030204" pitchFamily="49" charset="0"/>
              </a:rPr>
              <a:t>np.any</a:t>
            </a:r>
            <a:r>
              <a:rPr lang="en-US" sz="1600" dirty="0">
                <a:latin typeface="Consolas" panose="020B0609020204030204" pitchFamily="49" charset="0"/>
                <a:cs typeface="Consolas" panose="020B0609020204030204" pitchFamily="49" charset="0"/>
              </a:rPr>
              <a:t>(x)</a:t>
            </a:r>
            <a:r>
              <a:rPr lang="en-US" dirty="0"/>
              <a:t>: returns True is any of the elements of x is true</a:t>
            </a:r>
            <a:br>
              <a:rPr lang="en-US" dirty="0"/>
            </a:br>
            <a:endParaRPr lang="en-US" dirty="0"/>
          </a:p>
          <a:p>
            <a:pPr lvl="1"/>
            <a:r>
              <a:rPr lang="en-US" dirty="0"/>
              <a:t>combine with </a:t>
            </a:r>
            <a:r>
              <a:rPr lang="en-US" sz="1800" dirty="0" err="1">
                <a:latin typeface="Consolas" panose="020B0609020204030204" pitchFamily="49" charset="0"/>
                <a:cs typeface="Consolas" panose="020B0609020204030204" pitchFamily="49" charset="0"/>
              </a:rPr>
              <a:t>logical_and</a:t>
            </a: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logical_or</a:t>
            </a:r>
            <a:r>
              <a:rPr lang="en-US" sz="1800" dirty="0">
                <a:latin typeface="Consolas" panose="020B0609020204030204" pitchFamily="49" charset="0"/>
                <a:cs typeface="Consolas" panose="020B0609020204030204" pitchFamily="49" charset="0"/>
              </a:rPr>
              <a:t>, </a:t>
            </a:r>
            <a:r>
              <a:rPr lang="en-US" sz="1800" dirty="0" err="1">
                <a:latin typeface="Consolas" panose="020B0609020204030204" pitchFamily="49" charset="0"/>
                <a:cs typeface="Consolas" panose="020B0609020204030204" pitchFamily="49" charset="0"/>
              </a:rPr>
              <a:t>logical_not</a:t>
            </a:r>
            <a:r>
              <a:rPr lang="en-US" dirty="0">
                <a:latin typeface="Consolas" panose="020B0609020204030204" pitchFamily="49" charset="0"/>
                <a:cs typeface="Consolas" panose="020B0609020204030204" pitchFamily="49" charset="0"/>
              </a:rPr>
              <a:t>:</a:t>
            </a:r>
            <a:br>
              <a:rPr lang="en-US" dirty="0">
                <a:latin typeface="Consolas" panose="020B0609020204030204" pitchFamily="49" charset="0"/>
                <a:cs typeface="Consolas" panose="020B0609020204030204" pitchFamily="49" charset="0"/>
              </a:rPr>
            </a:br>
            <a:r>
              <a:rPr lang="en-US" sz="1800" dirty="0">
                <a:solidFill>
                  <a:srgbClr val="800000"/>
                </a:solidFill>
                <a:latin typeface="Consolas" panose="020B0609020204030204" pitchFamily="49" charset="0"/>
                <a:cs typeface="Consolas" panose="020B0609020204030204" pitchFamily="49" charset="0"/>
              </a:rPr>
              <a:t># test that all elements of x are between 0 and 1</a:t>
            </a:r>
            <a:br>
              <a:rPr lang="en-US" sz="1800" dirty="0">
                <a:latin typeface="Consolas" panose="020B0609020204030204" pitchFamily="49" charset="0"/>
                <a:cs typeface="Consolas" panose="020B0609020204030204" pitchFamily="49" charset="0"/>
              </a:rPr>
            </a:br>
            <a:r>
              <a:rPr lang="en-US" sz="1800" dirty="0">
                <a:solidFill>
                  <a:srgbClr val="800080"/>
                </a:solidFill>
                <a:latin typeface="Consolas" panose="020B0609020204030204" pitchFamily="49" charset="0"/>
                <a:cs typeface="Consolas" panose="020B0609020204030204" pitchFamily="49" charset="0"/>
              </a:rPr>
              <a:t>assert </a:t>
            </a:r>
            <a:r>
              <a:rPr lang="en-US" sz="1800" dirty="0">
                <a:latin typeface="Consolas" panose="020B0609020204030204" pitchFamily="49" charset="0"/>
                <a:cs typeface="Consolas" panose="020B0609020204030204" pitchFamily="49" charset="0"/>
              </a:rPr>
              <a:t>all(</a:t>
            </a:r>
            <a:r>
              <a:rPr lang="en-US" sz="1800" dirty="0" err="1">
                <a:latin typeface="Consolas" panose="020B0609020204030204" pitchFamily="49" charset="0"/>
                <a:cs typeface="Consolas" panose="020B0609020204030204" pitchFamily="49" charset="0"/>
              </a:rPr>
              <a:t>logical_and</a:t>
            </a:r>
            <a:r>
              <a:rPr lang="en-US" sz="1800" dirty="0">
                <a:latin typeface="Consolas" panose="020B0609020204030204" pitchFamily="49" charset="0"/>
                <a:cs typeface="Consolas" panose="020B0609020204030204" pitchFamily="49" charset="0"/>
              </a:rPr>
              <a:t>(x &gt; 0.0, x &lt; 1.0))</a:t>
            </a:r>
            <a:br>
              <a:rPr lang="en-US" sz="1800" dirty="0">
                <a:latin typeface="Courier New" pitchFamily="49" charset="0"/>
                <a:cs typeface="Courier New" pitchFamily="49" charset="0"/>
              </a:rPr>
            </a:br>
            <a:endParaRPr lang="en-US" dirty="0"/>
          </a:p>
        </p:txBody>
      </p:sp>
      <p:sp>
        <p:nvSpPr>
          <p:cNvPr id="4" name="Date Placeholder 3"/>
          <p:cNvSpPr>
            <a:spLocks noGrp="1"/>
          </p:cNvSpPr>
          <p:nvPr>
            <p:ph type="dt" sz="half" idx="10"/>
          </p:nvPr>
        </p:nvSpPr>
        <p:spPr/>
        <p:txBody>
          <a:bodyPr/>
          <a:lstStyle/>
          <a:p>
            <a:r>
              <a:rPr lang="de-CH" dirty="0"/>
              <a:t>March 2024, CC BY-SA 4.0</a:t>
            </a:r>
            <a:endParaRPr lang="en-US" dirty="0"/>
          </a:p>
        </p:txBody>
      </p:sp>
      <p:sp>
        <p:nvSpPr>
          <p:cNvPr id="5" name="Footer Placeholder 4"/>
          <p:cNvSpPr>
            <a:spLocks noGrp="1"/>
          </p:cNvSpPr>
          <p:nvPr>
            <p:ph type="ftr" sz="quarter" idx="11"/>
          </p:nvPr>
        </p:nvSpPr>
        <p:spPr/>
        <p:txBody>
          <a:bodyPr/>
          <a:lstStyle/>
          <a:p>
            <a:r>
              <a:rPr lang="en-US"/>
              <a:t>Testing scientific code, v16.0</a:t>
            </a:r>
          </a:p>
        </p:txBody>
      </p:sp>
      <p:sp>
        <p:nvSpPr>
          <p:cNvPr id="3" name="Slide Number Placeholder 2">
            <a:extLst>
              <a:ext uri="{FF2B5EF4-FFF2-40B4-BE49-F238E27FC236}">
                <a16:creationId xmlns:a16="http://schemas.microsoft.com/office/drawing/2014/main" id="{E1467F3F-4A16-2711-C006-868271FEA4E3}"/>
              </a:ext>
            </a:extLst>
          </p:cNvPr>
          <p:cNvSpPr>
            <a:spLocks noGrp="1"/>
          </p:cNvSpPr>
          <p:nvPr>
            <p:ph type="sldNum" sz="quarter" idx="12"/>
          </p:nvPr>
        </p:nvSpPr>
        <p:spPr/>
        <p:txBody>
          <a:bodyPr/>
          <a:lstStyle/>
          <a:p>
            <a:fld id="{EF79ADEA-B933-47CC-A4E9-04E6298B917C}" type="slidenum">
              <a:rPr lang="en-US" smtClean="0"/>
              <a:pPr/>
              <a:t>18</a:t>
            </a:fld>
            <a:endParaRPr lang="en-US"/>
          </a:p>
        </p:txBody>
      </p:sp>
    </p:spTree>
    <p:extLst>
      <p:ext uri="{BB962C8B-B14F-4D97-AF65-F5344CB8AC3E}">
        <p14:creationId xmlns:p14="http://schemas.microsoft.com/office/powerpoint/2010/main" val="4088875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FDDC5-6C93-75E4-0EEC-49274EC45441}"/>
              </a:ext>
            </a:extLst>
          </p:cNvPr>
          <p:cNvSpPr>
            <a:spLocks noGrp="1"/>
          </p:cNvSpPr>
          <p:nvPr>
            <p:ph type="title"/>
          </p:nvPr>
        </p:nvSpPr>
        <p:spPr/>
        <p:txBody>
          <a:bodyPr/>
          <a:lstStyle/>
          <a:p>
            <a:r>
              <a:rPr lang="en-CH" dirty="0"/>
              <a:t>Watch out for </a:t>
            </a:r>
            <a:r>
              <a:rPr lang="en-CH" dirty="0">
                <a:latin typeface="Courier New" panose="02070309020205020404" pitchFamily="49" charset="0"/>
                <a:cs typeface="Courier New" panose="02070309020205020404" pitchFamily="49" charset="0"/>
              </a:rPr>
              <a:t>nan</a:t>
            </a:r>
            <a:r>
              <a:rPr lang="en-CH" dirty="0"/>
              <a:t>s! </a:t>
            </a:r>
          </a:p>
        </p:txBody>
      </p:sp>
      <p:sp>
        <p:nvSpPr>
          <p:cNvPr id="3" name="Content Placeholder 2">
            <a:extLst>
              <a:ext uri="{FF2B5EF4-FFF2-40B4-BE49-F238E27FC236}">
                <a16:creationId xmlns:a16="http://schemas.microsoft.com/office/drawing/2014/main" id="{169C765F-99C1-4E92-0967-E04265D9FE3A}"/>
              </a:ext>
            </a:extLst>
          </p:cNvPr>
          <p:cNvSpPr>
            <a:spLocks noGrp="1"/>
          </p:cNvSpPr>
          <p:nvPr>
            <p:ph idx="1"/>
          </p:nvPr>
        </p:nvSpPr>
        <p:spPr/>
        <p:txBody>
          <a:bodyPr/>
          <a:lstStyle/>
          <a:p>
            <a:r>
              <a:rPr lang="en-CH" dirty="0">
                <a:cs typeface="Courier New" panose="02070309020205020404" pitchFamily="49" charset="0"/>
              </a:rPr>
              <a:t>In general, </a:t>
            </a:r>
            <a:r>
              <a:rPr lang="en-CH" dirty="0">
                <a:latin typeface="Consolas" panose="020B0609020204030204" pitchFamily="49" charset="0"/>
                <a:cs typeface="Consolas" panose="020B0609020204030204" pitchFamily="49" charset="0"/>
              </a:rPr>
              <a:t>nan</a:t>
            </a:r>
            <a:r>
              <a:rPr lang="en-CH" dirty="0"/>
              <a:t> is not equal to itself (IEEE standard)</a:t>
            </a:r>
          </a:p>
          <a:p>
            <a:endParaRPr lang="en-CH" dirty="0"/>
          </a:p>
          <a:p>
            <a:endParaRPr lang="en-CH" dirty="0"/>
          </a:p>
          <a:p>
            <a:r>
              <a:rPr lang="en-CH" dirty="0">
                <a:latin typeface="Consolas" panose="020B0609020204030204" pitchFamily="49" charset="0"/>
                <a:cs typeface="Consolas" panose="020B0609020204030204" pitchFamily="49" charset="0"/>
              </a:rPr>
              <a:t>assert_equal </a:t>
            </a:r>
            <a:r>
              <a:rPr lang="en-CH" dirty="0"/>
              <a:t>and </a:t>
            </a:r>
            <a:r>
              <a:rPr lang="en-CH" dirty="0">
                <a:latin typeface="Consolas" panose="020B0609020204030204" pitchFamily="49" charset="0"/>
                <a:cs typeface="Consolas" panose="020B0609020204030204" pitchFamily="49" charset="0"/>
              </a:rPr>
              <a:t>assert_allclose </a:t>
            </a:r>
            <a:r>
              <a:rPr lang="en-CH" dirty="0">
                <a:cs typeface="Courier New" panose="02070309020205020404" pitchFamily="49" charset="0"/>
              </a:rPr>
              <a:t>consider </a:t>
            </a:r>
            <a:r>
              <a:rPr lang="en-CH" dirty="0">
                <a:latin typeface="Consolas" panose="020B0609020204030204" pitchFamily="49" charset="0"/>
                <a:cs typeface="Consolas" panose="020B0609020204030204" pitchFamily="49" charset="0"/>
              </a:rPr>
              <a:t>nan</a:t>
            </a:r>
            <a:r>
              <a:rPr lang="en-CH" dirty="0">
                <a:cs typeface="Courier New" panose="02070309020205020404" pitchFamily="49" charset="0"/>
              </a:rPr>
              <a:t>s equal by default</a:t>
            </a:r>
          </a:p>
        </p:txBody>
      </p:sp>
      <p:sp>
        <p:nvSpPr>
          <p:cNvPr id="4" name="Date Placeholder 3">
            <a:extLst>
              <a:ext uri="{FF2B5EF4-FFF2-40B4-BE49-F238E27FC236}">
                <a16:creationId xmlns:a16="http://schemas.microsoft.com/office/drawing/2014/main" id="{FB13EFDC-8C2A-54A2-2448-1A0DC25DC3D5}"/>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E11978B1-6CDB-17B8-0FA0-743258C0E513}"/>
              </a:ext>
            </a:extLst>
          </p:cNvPr>
          <p:cNvSpPr>
            <a:spLocks noGrp="1"/>
          </p:cNvSpPr>
          <p:nvPr>
            <p:ph type="ftr" sz="quarter" idx="11"/>
          </p:nvPr>
        </p:nvSpPr>
        <p:spPr/>
        <p:txBody>
          <a:bodyPr/>
          <a:lstStyle/>
          <a:p>
            <a:r>
              <a:rPr lang="en-US" dirty="0"/>
              <a:t>Testing scientific code, v16.0</a:t>
            </a:r>
          </a:p>
        </p:txBody>
      </p:sp>
      <p:sp>
        <p:nvSpPr>
          <p:cNvPr id="6" name="Slide Number Placeholder 5">
            <a:extLst>
              <a:ext uri="{FF2B5EF4-FFF2-40B4-BE49-F238E27FC236}">
                <a16:creationId xmlns:a16="http://schemas.microsoft.com/office/drawing/2014/main" id="{536F87A2-4D55-8DF0-6372-1A570275619D}"/>
              </a:ext>
            </a:extLst>
          </p:cNvPr>
          <p:cNvSpPr>
            <a:spLocks noGrp="1"/>
          </p:cNvSpPr>
          <p:nvPr>
            <p:ph type="sldNum" sz="quarter" idx="12"/>
          </p:nvPr>
        </p:nvSpPr>
        <p:spPr/>
        <p:txBody>
          <a:bodyPr/>
          <a:lstStyle/>
          <a:p>
            <a:fld id="{EF79ADEA-B933-47CC-A4E9-04E6298B917C}" type="slidenum">
              <a:rPr lang="en-US" smtClean="0"/>
              <a:pPr/>
              <a:t>19</a:t>
            </a:fld>
            <a:endParaRPr lang="en-US"/>
          </a:p>
        </p:txBody>
      </p:sp>
      <p:sp>
        <p:nvSpPr>
          <p:cNvPr id="8" name="TextBox 7">
            <a:extLst>
              <a:ext uri="{FF2B5EF4-FFF2-40B4-BE49-F238E27FC236}">
                <a16:creationId xmlns:a16="http://schemas.microsoft.com/office/drawing/2014/main" id="{71051EFB-B516-F471-0DB1-A7B32E5716B8}"/>
              </a:ext>
            </a:extLst>
          </p:cNvPr>
          <p:cNvSpPr txBox="1"/>
          <p:nvPr/>
        </p:nvSpPr>
        <p:spPr>
          <a:xfrm>
            <a:off x="1411512" y="1844824"/>
            <a:ext cx="6096000" cy="646331"/>
          </a:xfrm>
          <a:prstGeom prst="rect">
            <a:avLst/>
          </a:prstGeom>
          <a:noFill/>
        </p:spPr>
        <p:txBody>
          <a:bodyPr wrap="square">
            <a:spAutoFit/>
          </a:bodyPr>
          <a:lstStyle/>
          <a:p>
            <a:r>
              <a:rPr lang="en-US" dirty="0">
                <a:solidFill>
                  <a:srgbClr val="2FB41D"/>
                </a:solidFill>
                <a:effectLst/>
                <a:latin typeface="Menlo" panose="020B0609030804020204" pitchFamily="49" charset="0"/>
              </a:rPr>
              <a:t>In [</a:t>
            </a:r>
            <a:r>
              <a:rPr lang="en-US" b="1" dirty="0">
                <a:solidFill>
                  <a:srgbClr val="2FE71A"/>
                </a:solidFill>
                <a:effectLst/>
                <a:latin typeface="Menlo" panose="020B0609030804020204" pitchFamily="49" charset="0"/>
              </a:rPr>
              <a:t>2</a:t>
            </a:r>
            <a:r>
              <a:rPr lang="en-US" dirty="0">
                <a:solidFill>
                  <a:srgbClr val="2FB41D"/>
                </a:solidFill>
                <a:effectLst/>
                <a:latin typeface="Menlo" panose="020B0609030804020204" pitchFamily="49" charset="0"/>
              </a:rPr>
              <a:t>]: </a:t>
            </a:r>
            <a:r>
              <a:rPr lang="en-US" dirty="0" err="1">
                <a:solidFill>
                  <a:srgbClr val="000000"/>
                </a:solidFill>
                <a:effectLst/>
                <a:latin typeface="Menlo" panose="020B0609030804020204" pitchFamily="49" charset="0"/>
              </a:rPr>
              <a:t>np.nan</a:t>
            </a:r>
            <a:r>
              <a:rPr lang="en-US" dirty="0">
                <a:solidFill>
                  <a:srgbClr val="000000"/>
                </a:solidFill>
                <a:effectLst/>
                <a:latin typeface="Menlo" panose="020B0609030804020204" pitchFamily="49" charset="0"/>
              </a:rPr>
              <a:t> == </a:t>
            </a:r>
            <a:r>
              <a:rPr lang="en-US" dirty="0" err="1">
                <a:solidFill>
                  <a:srgbClr val="000000"/>
                </a:solidFill>
                <a:effectLst/>
                <a:latin typeface="Menlo" panose="020B0609030804020204" pitchFamily="49" charset="0"/>
              </a:rPr>
              <a:t>np.nan</a:t>
            </a:r>
            <a:endParaRPr lang="en-US" dirty="0">
              <a:solidFill>
                <a:srgbClr val="000000"/>
              </a:solidFill>
              <a:effectLst/>
              <a:latin typeface="Menlo" panose="020B0609030804020204" pitchFamily="49" charset="0"/>
            </a:endParaRPr>
          </a:p>
          <a:p>
            <a:r>
              <a:rPr lang="en-US" dirty="0">
                <a:solidFill>
                  <a:srgbClr val="B42419"/>
                </a:solidFill>
                <a:effectLst/>
                <a:latin typeface="Menlo" panose="020B0609030804020204" pitchFamily="49" charset="0"/>
              </a:rPr>
              <a:t>Out[</a:t>
            </a:r>
            <a:r>
              <a:rPr lang="en-US" b="1" dirty="0">
                <a:solidFill>
                  <a:srgbClr val="FC2118"/>
                </a:solidFill>
                <a:effectLst/>
                <a:latin typeface="Menlo" panose="020B0609030804020204" pitchFamily="49" charset="0"/>
              </a:rPr>
              <a:t>2</a:t>
            </a:r>
            <a:r>
              <a:rPr lang="en-US" dirty="0">
                <a:solidFill>
                  <a:srgbClr val="B42419"/>
                </a:solidFill>
                <a:effectLst/>
                <a:latin typeface="Menlo" panose="020B0609030804020204" pitchFamily="49" charset="0"/>
              </a:rPr>
              <a:t>]: </a:t>
            </a:r>
            <a:r>
              <a:rPr lang="en-US" dirty="0">
                <a:solidFill>
                  <a:srgbClr val="000000"/>
                </a:solidFill>
                <a:effectLst/>
                <a:latin typeface="Menlo" panose="020B0609030804020204" pitchFamily="49" charset="0"/>
              </a:rPr>
              <a:t>False</a:t>
            </a:r>
            <a:endParaRPr lang="en-US" dirty="0">
              <a:solidFill>
                <a:srgbClr val="B42419"/>
              </a:solidFill>
              <a:effectLst/>
              <a:latin typeface="Menlo" panose="020B0609030804020204" pitchFamily="49" charset="0"/>
            </a:endParaRPr>
          </a:p>
        </p:txBody>
      </p:sp>
      <p:sp>
        <p:nvSpPr>
          <p:cNvPr id="12" name="TextBox 11">
            <a:extLst>
              <a:ext uri="{FF2B5EF4-FFF2-40B4-BE49-F238E27FC236}">
                <a16:creationId xmlns:a16="http://schemas.microsoft.com/office/drawing/2014/main" id="{31095DB1-5A90-6678-98DA-32BAE755CEAA}"/>
              </a:ext>
            </a:extLst>
          </p:cNvPr>
          <p:cNvSpPr txBox="1"/>
          <p:nvPr/>
        </p:nvSpPr>
        <p:spPr>
          <a:xfrm>
            <a:off x="1426320" y="3861048"/>
            <a:ext cx="6096000" cy="1477328"/>
          </a:xfrm>
          <a:prstGeom prst="rect">
            <a:avLst/>
          </a:prstGeom>
          <a:noFill/>
        </p:spPr>
        <p:txBody>
          <a:bodyPr wrap="square">
            <a:spAutoFit/>
          </a:bodyPr>
          <a:lstStyle/>
          <a:p>
            <a:r>
              <a:rPr lang="en-US" b="1" dirty="0">
                <a:solidFill>
                  <a:srgbClr val="2D961E"/>
                </a:solidFill>
                <a:effectLst/>
                <a:latin typeface="Menlo" panose="020B0609030804020204" pitchFamily="49" charset="0"/>
              </a:rPr>
              <a:t>def</a:t>
            </a:r>
            <a:r>
              <a:rPr lang="en-US" dirty="0">
                <a:solidFill>
                  <a:srgbClr val="000000"/>
                </a:solidFill>
                <a:effectLst/>
                <a:latin typeface="Menlo" panose="020B0609030804020204" pitchFamily="49" charset="0"/>
              </a:rPr>
              <a:t> </a:t>
            </a:r>
            <a:r>
              <a:rPr lang="en-US" dirty="0" err="1">
                <a:solidFill>
                  <a:srgbClr val="400BD9"/>
                </a:solidFill>
                <a:effectLst/>
                <a:latin typeface="Menlo" panose="020B0609030804020204" pitchFamily="49" charset="0"/>
              </a:rPr>
              <a:t>test_allclose_with_nan</a:t>
            </a:r>
            <a:r>
              <a:rPr lang="en-US" dirty="0">
                <a:solidFill>
                  <a:srgbClr val="000000"/>
                </a:solidFill>
                <a:effectLst/>
                <a:latin typeface="Menlo" panose="020B0609030804020204" pitchFamily="49" charset="0"/>
              </a:rPr>
              <a:t>():</a:t>
            </a:r>
            <a:endParaRPr lang="en-US" dirty="0">
              <a:solidFill>
                <a:srgbClr val="400BD9"/>
              </a:solidFill>
              <a:effectLst/>
              <a:latin typeface="Menlo" panose="020B0609030804020204" pitchFamily="49" charset="0"/>
            </a:endParaRPr>
          </a:p>
          <a:p>
            <a:r>
              <a:rPr lang="en-US" dirty="0">
                <a:solidFill>
                  <a:srgbClr val="000000"/>
                </a:solidFill>
                <a:effectLst/>
                <a:latin typeface="Menlo" panose="020B0609030804020204" pitchFamily="49" charset="0"/>
              </a:rPr>
              <a:t>    x = </a:t>
            </a:r>
            <a:r>
              <a:rPr lang="en-US" dirty="0" err="1">
                <a:solidFill>
                  <a:srgbClr val="000000"/>
                </a:solidFill>
                <a:effectLst/>
                <a:latin typeface="Menlo" panose="020B0609030804020204" pitchFamily="49" charset="0"/>
              </a:rPr>
              <a:t>np.array</a:t>
            </a:r>
            <a:r>
              <a:rPr lang="en-US" dirty="0">
                <a:solidFill>
                  <a:srgbClr val="000000"/>
                </a:solidFill>
                <a:effectLst/>
                <a:latin typeface="Menlo" panose="020B0609030804020204" pitchFamily="49" charset="0"/>
              </a:rPr>
              <a:t>([</a:t>
            </a:r>
            <a:r>
              <a:rPr lang="en-US" dirty="0">
                <a:solidFill>
                  <a:srgbClr val="2FB41D"/>
                </a:solidFill>
                <a:effectLst/>
                <a:latin typeface="Menlo" panose="020B0609030804020204" pitchFamily="49" charset="0"/>
              </a:rPr>
              <a:t>1.1</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np.nan</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y = </a:t>
            </a:r>
            <a:r>
              <a:rPr lang="en-US" dirty="0" err="1">
                <a:solidFill>
                  <a:srgbClr val="000000"/>
                </a:solidFill>
                <a:effectLst/>
                <a:latin typeface="Menlo" panose="020B0609030804020204" pitchFamily="49" charset="0"/>
              </a:rPr>
              <a:t>np.array</a:t>
            </a:r>
            <a:r>
              <a:rPr lang="en-US" dirty="0">
                <a:solidFill>
                  <a:srgbClr val="000000"/>
                </a:solidFill>
                <a:effectLst/>
                <a:latin typeface="Menlo" panose="020B0609030804020204" pitchFamily="49" charset="0"/>
              </a:rPr>
              <a:t>([</a:t>
            </a:r>
            <a:r>
              <a:rPr lang="en-US" dirty="0">
                <a:solidFill>
                  <a:srgbClr val="2FB41D"/>
                </a:solidFill>
                <a:effectLst/>
                <a:latin typeface="Menlo" panose="020B0609030804020204" pitchFamily="49" charset="0"/>
              </a:rPr>
              <a:t>2.2</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np.nan</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z = </a:t>
            </a:r>
            <a:r>
              <a:rPr lang="en-US" dirty="0" err="1">
                <a:solidFill>
                  <a:srgbClr val="000000"/>
                </a:solidFill>
                <a:effectLst/>
                <a:latin typeface="Menlo" panose="020B0609030804020204" pitchFamily="49" charset="0"/>
              </a:rPr>
              <a:t>np.array</a:t>
            </a:r>
            <a:r>
              <a:rPr lang="en-US" dirty="0">
                <a:solidFill>
                  <a:srgbClr val="000000"/>
                </a:solidFill>
                <a:effectLst/>
                <a:latin typeface="Menlo" panose="020B0609030804020204" pitchFamily="49" charset="0"/>
              </a:rPr>
              <a:t>([</a:t>
            </a:r>
            <a:r>
              <a:rPr lang="en-US" dirty="0">
                <a:solidFill>
                  <a:srgbClr val="2FB41D"/>
                </a:solidFill>
                <a:effectLst/>
                <a:latin typeface="Menlo" panose="020B0609030804020204" pitchFamily="49" charset="0"/>
              </a:rPr>
              <a:t>3.3</a:t>
            </a:r>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np.nan</a:t>
            </a:r>
            <a:r>
              <a:rPr lang="en-US" dirty="0">
                <a:solidFill>
                  <a:srgbClr val="000000"/>
                </a:solidFill>
                <a:effectLst/>
                <a:latin typeface="Menlo" panose="020B0609030804020204" pitchFamily="49" charset="0"/>
              </a:rPr>
              <a:t>])</a:t>
            </a:r>
          </a:p>
          <a:p>
            <a:r>
              <a:rPr lang="en-US" dirty="0">
                <a:solidFill>
                  <a:srgbClr val="000000"/>
                </a:solidFill>
                <a:effectLst/>
                <a:latin typeface="Menlo" panose="020B0609030804020204" pitchFamily="49" charset="0"/>
              </a:rPr>
              <a:t>    </a:t>
            </a:r>
            <a:r>
              <a:rPr lang="en-US" dirty="0" err="1">
                <a:solidFill>
                  <a:srgbClr val="000000"/>
                </a:solidFill>
                <a:effectLst/>
                <a:latin typeface="Menlo" panose="020B0609030804020204" pitchFamily="49" charset="0"/>
              </a:rPr>
              <a:t>assert_allclose</a:t>
            </a:r>
            <a:r>
              <a:rPr lang="en-US" dirty="0">
                <a:solidFill>
                  <a:srgbClr val="000000"/>
                </a:solidFill>
                <a:effectLst/>
                <a:latin typeface="Menlo" panose="020B0609030804020204" pitchFamily="49" charset="0"/>
              </a:rPr>
              <a:t>(x + y, z)</a:t>
            </a:r>
          </a:p>
        </p:txBody>
      </p:sp>
      <p:sp>
        <p:nvSpPr>
          <p:cNvPr id="14" name="TextBox 13">
            <a:extLst>
              <a:ext uri="{FF2B5EF4-FFF2-40B4-BE49-F238E27FC236}">
                <a16:creationId xmlns:a16="http://schemas.microsoft.com/office/drawing/2014/main" id="{71F34F9F-39A4-3B87-0544-1F9A3A723E9E}"/>
              </a:ext>
            </a:extLst>
          </p:cNvPr>
          <p:cNvSpPr txBox="1"/>
          <p:nvPr/>
        </p:nvSpPr>
        <p:spPr>
          <a:xfrm>
            <a:off x="1384235" y="5527718"/>
            <a:ext cx="10603160" cy="338554"/>
          </a:xfrm>
          <a:prstGeom prst="rect">
            <a:avLst/>
          </a:prstGeom>
          <a:noFill/>
        </p:spPr>
        <p:txBody>
          <a:bodyPr wrap="square">
            <a:spAutoFit/>
          </a:bodyPr>
          <a:lstStyle/>
          <a:p>
            <a:r>
              <a:rPr lang="en-US" sz="1600" dirty="0" err="1">
                <a:solidFill>
                  <a:srgbClr val="000000"/>
                </a:solidFill>
                <a:effectLst/>
                <a:latin typeface="Menlo" panose="020B0609030804020204" pitchFamily="49" charset="0"/>
              </a:rPr>
              <a:t>test_numpy_equality.py</a:t>
            </a:r>
            <a:r>
              <a:rPr lang="en-US" sz="1600" dirty="0">
                <a:solidFill>
                  <a:srgbClr val="000000"/>
                </a:solidFill>
                <a:effectLst/>
                <a:latin typeface="Menlo" panose="020B0609030804020204" pitchFamily="49" charset="0"/>
              </a:rPr>
              <a:t>::</a:t>
            </a:r>
            <a:r>
              <a:rPr lang="en-US" sz="1600" dirty="0" err="1">
                <a:solidFill>
                  <a:srgbClr val="000000"/>
                </a:solidFill>
                <a:effectLst/>
                <a:latin typeface="Menlo" panose="020B0609030804020204" pitchFamily="49" charset="0"/>
              </a:rPr>
              <a:t>test_allclose_with_nan</a:t>
            </a:r>
            <a:r>
              <a:rPr lang="en-US" sz="1600" dirty="0">
                <a:solidFill>
                  <a:srgbClr val="000000"/>
                </a:solidFill>
                <a:effectLst/>
                <a:latin typeface="Menlo" panose="020B0609030804020204" pitchFamily="49" charset="0"/>
              </a:rPr>
              <a:t> 		</a:t>
            </a:r>
            <a:r>
              <a:rPr lang="en-US" sz="1600" dirty="0">
                <a:solidFill>
                  <a:srgbClr val="2FB41D"/>
                </a:solidFill>
                <a:effectLst/>
                <a:latin typeface="Menlo" panose="020B0609030804020204" pitchFamily="49" charset="0"/>
              </a:rPr>
              <a:t>PASSED</a:t>
            </a:r>
          </a:p>
        </p:txBody>
      </p:sp>
    </p:spTree>
    <p:extLst>
      <p:ext uri="{BB962C8B-B14F-4D97-AF65-F5344CB8AC3E}">
        <p14:creationId xmlns:p14="http://schemas.microsoft.com/office/powerpoint/2010/main" val="2719358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71864" y="365125"/>
            <a:ext cx="7128792" cy="975643"/>
          </a:xfrm>
        </p:spPr>
        <p:txBody>
          <a:bodyPr>
            <a:normAutofit/>
          </a:bodyPr>
          <a:lstStyle/>
          <a:p>
            <a:r>
              <a:rPr lang="en-US" dirty="0"/>
              <a:t>You, as the Master of Research</a:t>
            </a:r>
          </a:p>
        </p:txBody>
      </p:sp>
      <p:pic>
        <p:nvPicPr>
          <p:cNvPr id="3074" name="Picture 2">
            <a:extLst>
              <a:ext uri="{FF2B5EF4-FFF2-40B4-BE49-F238E27FC236}">
                <a16:creationId xmlns:a16="http://schemas.microsoft.com/office/drawing/2014/main" id="{A5B58566-563F-E70F-8B9B-370A8F706386}"/>
              </a:ext>
            </a:extLst>
          </p:cNvPr>
          <p:cNvPicPr>
            <a:picLocks noChangeAspect="1" noChangeArrowheads="1"/>
          </p:cNvPicPr>
          <p:nvPr/>
        </p:nvPicPr>
        <p:blipFill rotWithShape="1">
          <a:blip r:embed="rId2">
            <a:extLst>
              <a:ext uri="{28A0092B-C50C-407E-A947-70E740481C1C}">
                <a14:useLocalDpi xmlns:a14="http://schemas.microsoft.com/office/drawing/2010/main"/>
              </a:ext>
            </a:extLst>
          </a:blip>
          <a:srcRect r="-2919"/>
          <a:stretch/>
        </p:blipFill>
        <p:spPr bwMode="auto">
          <a:xfrm>
            <a:off x="21" y="10"/>
            <a:ext cx="5519915"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a:noFill/>
          <a:extLst>
            <a:ext uri="{909E8E84-426E-40DD-AFC4-6F175D3DCCD1}">
              <a14:hiddenFill xmlns:a14="http://schemas.microsoft.com/office/drawing/2010/main">
                <a:solidFill>
                  <a:srgbClr val="FFFFFF"/>
                </a:solidFill>
              </a14:hiddenFill>
            </a:ext>
          </a:extLst>
        </p:spPr>
      </p:pic>
      <p:sp>
        <p:nvSpPr>
          <p:cNvPr id="3" name="Content Placeholder 2"/>
          <p:cNvSpPr>
            <a:spLocks noGrp="1"/>
          </p:cNvSpPr>
          <p:nvPr>
            <p:ph idx="1"/>
          </p:nvPr>
        </p:nvSpPr>
        <p:spPr>
          <a:xfrm>
            <a:off x="5591944" y="1556792"/>
            <a:ext cx="6408712" cy="4620171"/>
          </a:xfrm>
        </p:spPr>
        <p:txBody>
          <a:bodyPr>
            <a:normAutofit/>
          </a:bodyPr>
          <a:lstStyle/>
          <a:p>
            <a:pPr marL="0" indent="0">
              <a:buNone/>
            </a:pPr>
            <a:r>
              <a:rPr lang="en-US" sz="2400" dirty="0"/>
              <a:t>You start a new project and identify a number of possible leads. </a:t>
            </a:r>
          </a:p>
          <a:p>
            <a:pPr marL="0" indent="0">
              <a:buNone/>
            </a:pPr>
            <a:r>
              <a:rPr lang="en-US" sz="2400" dirty="0"/>
              <a:t>You </a:t>
            </a:r>
            <a:r>
              <a:rPr lang="en-US" sz="2400" b="1" dirty="0"/>
              <a:t>quickly develop a prototype </a:t>
            </a:r>
            <a:r>
              <a:rPr lang="en-US" sz="2400" dirty="0"/>
              <a:t>of the most promising ones; once a prototype is finished, you can </a:t>
            </a:r>
            <a:r>
              <a:rPr lang="en-US" sz="2400" b="1" dirty="0"/>
              <a:t>confidently decide </a:t>
            </a:r>
            <a:r>
              <a:rPr lang="en-US" sz="2400" dirty="0"/>
              <a:t>whether it is is a dead end, or worth pursuing.</a:t>
            </a:r>
          </a:p>
          <a:p>
            <a:pPr marL="0" indent="0">
              <a:buNone/>
            </a:pPr>
            <a:r>
              <a:rPr lang="en-US" sz="2400" dirty="0"/>
              <a:t>Once you find an idea on which it is worth spending energy, you take the prototype and </a:t>
            </a:r>
            <a:r>
              <a:rPr lang="en-US" sz="2400" b="1" dirty="0"/>
              <a:t>easily re-organize and optimize it </a:t>
            </a:r>
            <a:r>
              <a:rPr lang="en-US" sz="2400" dirty="0"/>
              <a:t>so that it scales up to the full size of your problem.</a:t>
            </a:r>
          </a:p>
          <a:p>
            <a:pPr marL="0" indent="0">
              <a:buNone/>
            </a:pPr>
            <a:r>
              <a:rPr lang="en-US" sz="2400" b="1" dirty="0"/>
              <a:t>As expected</a:t>
            </a:r>
            <a:r>
              <a:rPr lang="en-US" sz="2400" dirty="0"/>
              <a:t>, the scaled-up experiment delivers good results, and your next paper is under way.</a:t>
            </a:r>
          </a:p>
        </p:txBody>
      </p:sp>
      <p:sp>
        <p:nvSpPr>
          <p:cNvPr id="6" name="Date Placeholder 5"/>
          <p:cNvSpPr>
            <a:spLocks noGrp="1"/>
          </p:cNvSpPr>
          <p:nvPr>
            <p:ph type="dt" sz="half" idx="10"/>
          </p:nvPr>
        </p:nvSpPr>
        <p:spPr>
          <a:xfrm>
            <a:off x="838200" y="6356350"/>
            <a:ext cx="2743200" cy="365125"/>
          </a:xfrm>
        </p:spPr>
        <p:txBody>
          <a:bodyPr>
            <a:normAutofit/>
          </a:bodyPr>
          <a:lstStyle/>
          <a:p>
            <a:pPr>
              <a:spcAft>
                <a:spcPts val="600"/>
              </a:spcAft>
            </a:pPr>
            <a:r>
              <a:rPr lang="de-CH" dirty="0">
                <a:solidFill>
                  <a:srgbClr val="FFFFFF"/>
                </a:solidFill>
              </a:rPr>
              <a:t>March 2024, CC BY-SA 4.0</a:t>
            </a:r>
            <a:endParaRPr lang="en-US" dirty="0">
              <a:solidFill>
                <a:srgbClr val="FFFFFF"/>
              </a:solidFill>
            </a:endParaRPr>
          </a:p>
        </p:txBody>
      </p:sp>
      <p:sp>
        <p:nvSpPr>
          <p:cNvPr id="7" name="Footer Placeholder 6"/>
          <p:cNvSpPr>
            <a:spLocks noGrp="1"/>
          </p:cNvSpPr>
          <p:nvPr>
            <p:ph type="ftr" sz="quarter" idx="11"/>
          </p:nvPr>
        </p:nvSpPr>
        <p:spPr>
          <a:xfrm>
            <a:off x="4038600" y="6356350"/>
            <a:ext cx="4114800" cy="365125"/>
          </a:xfrm>
        </p:spPr>
        <p:txBody>
          <a:bodyPr>
            <a:normAutofit/>
          </a:bodyPr>
          <a:lstStyle/>
          <a:p>
            <a:pPr>
              <a:spcAft>
                <a:spcPts val="600"/>
              </a:spcAft>
            </a:pPr>
            <a:r>
              <a:rPr lang="en-US"/>
              <a:t>Testing scientific code, v16.0</a:t>
            </a:r>
          </a:p>
        </p:txBody>
      </p:sp>
      <p:sp>
        <p:nvSpPr>
          <p:cNvPr id="4" name="Slide Number Placeholder 3">
            <a:extLst>
              <a:ext uri="{FF2B5EF4-FFF2-40B4-BE49-F238E27FC236}">
                <a16:creationId xmlns:a16="http://schemas.microsoft.com/office/drawing/2014/main" id="{6D2FCC65-0731-ACFD-5DB7-9CC71D04EB11}"/>
              </a:ext>
            </a:extLst>
          </p:cNvPr>
          <p:cNvSpPr>
            <a:spLocks noGrp="1"/>
          </p:cNvSpPr>
          <p:nvPr>
            <p:ph type="sldNum" sz="quarter" idx="12"/>
          </p:nvPr>
        </p:nvSpPr>
        <p:spPr>
          <a:xfrm>
            <a:off x="8610600" y="6356350"/>
            <a:ext cx="2743200" cy="365125"/>
          </a:xfrm>
        </p:spPr>
        <p:txBody>
          <a:bodyPr>
            <a:normAutofit/>
          </a:bodyPr>
          <a:lstStyle/>
          <a:p>
            <a:pPr>
              <a:spcAft>
                <a:spcPts val="600"/>
              </a:spcAft>
            </a:pPr>
            <a:fld id="{EF79ADEA-B933-47CC-A4E9-04E6298B917C}" type="slidenum">
              <a:rPr lang="en-US" smtClean="0"/>
              <a:pPr>
                <a:spcAft>
                  <a:spcPts val="600"/>
                </a:spcAft>
              </a:pPr>
              <a:t>2</a:t>
            </a:fld>
            <a:endParaRPr lang="en-US"/>
          </a:p>
        </p:txBody>
      </p:sp>
    </p:spTree>
    <p:extLst>
      <p:ext uri="{BB962C8B-B14F-4D97-AF65-F5344CB8AC3E}">
        <p14:creationId xmlns:p14="http://schemas.microsoft.com/office/powerpoint/2010/main" val="26891847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a:xfrm>
            <a:off x="551384" y="365125"/>
            <a:ext cx="11017224" cy="903635"/>
          </a:xfrm>
          <a:noFill/>
        </p:spPr>
        <p:txBody>
          <a:bodyPr>
            <a:normAutofit fontScale="90000"/>
          </a:bodyPr>
          <a:lstStyle/>
          <a:p>
            <a:r>
              <a:rPr lang="en-US" dirty="0"/>
              <a:t>Common for-loop pattern for testing multiple cases</a:t>
            </a:r>
          </a:p>
        </p:txBody>
      </p:sp>
      <p:sp>
        <p:nvSpPr>
          <p:cNvPr id="20483" name="Rectangle 3"/>
          <p:cNvSpPr>
            <a:spLocks noGrp="1" noChangeArrowheads="1"/>
          </p:cNvSpPr>
          <p:nvPr>
            <p:ph idx="1"/>
          </p:nvPr>
        </p:nvSpPr>
        <p:spPr>
          <a:xfrm>
            <a:off x="838200" y="1268760"/>
            <a:ext cx="10515600" cy="4908203"/>
          </a:xfrm>
        </p:spPr>
        <p:txBody>
          <a:bodyPr>
            <a:normAutofit/>
          </a:bodyPr>
          <a:lstStyle/>
          <a:p>
            <a:r>
              <a:rPr lang="en-US" dirty="0"/>
              <a:t>Often these cases are collected in a single test:</a:t>
            </a:r>
            <a:endParaRPr lang="en-US" sz="2100" dirty="0"/>
          </a:p>
        </p:txBody>
      </p:sp>
      <p:sp>
        <p:nvSpPr>
          <p:cNvPr id="3" name="Date Placeholder 2"/>
          <p:cNvSpPr>
            <a:spLocks noGrp="1"/>
          </p:cNvSpPr>
          <p:nvPr>
            <p:ph type="dt" sz="half" idx="10"/>
          </p:nvPr>
        </p:nvSpPr>
        <p:spPr/>
        <p:txBody>
          <a:bodyPr/>
          <a:lstStyle/>
          <a:p>
            <a:r>
              <a:rPr lang="de-CH" dirty="0"/>
              <a:t>March 2024, CC BY-SA 4.0</a:t>
            </a:r>
            <a:endParaRPr lang="en-US" dirty="0"/>
          </a:p>
        </p:txBody>
      </p:sp>
      <p:sp>
        <p:nvSpPr>
          <p:cNvPr id="4" name="Footer Placeholder 3"/>
          <p:cNvSpPr>
            <a:spLocks noGrp="1"/>
          </p:cNvSpPr>
          <p:nvPr>
            <p:ph type="ftr" sz="quarter" idx="11"/>
          </p:nvPr>
        </p:nvSpPr>
        <p:spPr/>
        <p:txBody>
          <a:bodyPr/>
          <a:lstStyle/>
          <a:p>
            <a:r>
              <a:rPr lang="en-US"/>
              <a:t>Testing scientific code, v16.0</a:t>
            </a:r>
          </a:p>
        </p:txBody>
      </p:sp>
      <p:sp>
        <p:nvSpPr>
          <p:cNvPr id="2" name="Slide Number Placeholder 1">
            <a:extLst>
              <a:ext uri="{FF2B5EF4-FFF2-40B4-BE49-F238E27FC236}">
                <a16:creationId xmlns:a16="http://schemas.microsoft.com/office/drawing/2014/main" id="{90D0D331-E35D-BCDB-57EC-7A583846CE4E}"/>
              </a:ext>
            </a:extLst>
          </p:cNvPr>
          <p:cNvSpPr>
            <a:spLocks noGrp="1"/>
          </p:cNvSpPr>
          <p:nvPr>
            <p:ph type="sldNum" sz="quarter" idx="12"/>
          </p:nvPr>
        </p:nvSpPr>
        <p:spPr/>
        <p:txBody>
          <a:bodyPr/>
          <a:lstStyle/>
          <a:p>
            <a:fld id="{EF79ADEA-B933-47CC-A4E9-04E6298B917C}" type="slidenum">
              <a:rPr lang="en-US" smtClean="0"/>
              <a:pPr/>
              <a:t>20</a:t>
            </a:fld>
            <a:endParaRPr lang="en-US"/>
          </a:p>
        </p:txBody>
      </p:sp>
      <p:sp>
        <p:nvSpPr>
          <p:cNvPr id="10" name="TextBox 9"/>
          <p:cNvSpPr txBox="1"/>
          <p:nvPr/>
        </p:nvSpPr>
        <p:spPr>
          <a:xfrm>
            <a:off x="2718328" y="2076257"/>
            <a:ext cx="6755344" cy="3293209"/>
          </a:xfrm>
          <a:prstGeom prst="rect">
            <a:avLst/>
          </a:prstGeom>
          <a:solidFill>
            <a:schemeClr val="bg1">
              <a:lumMod val="95000"/>
            </a:schemeClr>
          </a:solidFill>
        </p:spPr>
        <p:txBody>
          <a:bodyPr wrap="square" rtlCol="0">
            <a:spAutoFit/>
          </a:bodyPr>
          <a:lstStyle/>
          <a:p>
            <a:r>
              <a:rPr lang="pl-PL" sz="1600" dirty="0">
                <a:solidFill>
                  <a:srgbClr val="7F007F"/>
                </a:solidFill>
                <a:latin typeface="Consolas" panose="020B0609020204030204" pitchFamily="49" charset="0"/>
                <a:cs typeface="Consolas" panose="020B0609020204030204" pitchFamily="49" charset="0"/>
              </a:rPr>
              <a:t>def</a:t>
            </a:r>
            <a:r>
              <a:rPr lang="pl-PL" sz="1600" dirty="0">
                <a:solidFill>
                  <a:srgbClr val="000000"/>
                </a:solidFill>
                <a:latin typeface="Consolas" panose="020B0609020204030204" pitchFamily="49" charset="0"/>
                <a:cs typeface="Consolas" panose="020B0609020204030204" pitchFamily="49" charset="0"/>
              </a:rPr>
              <a:t> </a:t>
            </a:r>
            <a:r>
              <a:rPr lang="pl-PL" sz="1600" dirty="0" err="1">
                <a:solidFill>
                  <a:srgbClr val="0000FF"/>
                </a:solidFill>
                <a:latin typeface="Consolas" panose="020B0609020204030204" pitchFamily="49" charset="0"/>
                <a:cs typeface="Consolas" panose="020B0609020204030204" pitchFamily="49" charset="0"/>
              </a:rPr>
              <a:t>test_lower</a:t>
            </a:r>
            <a:r>
              <a:rPr lang="pl-PL" sz="1600" dirty="0">
                <a:solidFill>
                  <a:srgbClr val="000000"/>
                </a:solidFill>
                <a:latin typeface="Consolas" panose="020B0609020204030204" pitchFamily="49" charset="0"/>
                <a:cs typeface="Consolas" panose="020B0609020204030204" pitchFamily="49" charset="0"/>
              </a:rPr>
              <a:t>():</a:t>
            </a:r>
            <a:br>
              <a:rPr lang="pl-PL" sz="1600" dirty="0">
                <a:solidFill>
                  <a:srgbClr val="000000"/>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B22222"/>
                </a:solidFill>
                <a:latin typeface="Consolas" panose="020B0609020204030204" pitchFamily="49" charset="0"/>
                <a:cs typeface="Consolas" panose="020B0609020204030204" pitchFamily="49" charset="0"/>
              </a:rPr>
              <a:t># </a:t>
            </a:r>
            <a:r>
              <a:rPr lang="pl-PL" sz="1600" dirty="0" err="1">
                <a:solidFill>
                  <a:srgbClr val="B22222"/>
                </a:solidFill>
                <a:latin typeface="Consolas" panose="020B0609020204030204" pitchFamily="49" charset="0"/>
                <a:cs typeface="Consolas" panose="020B0609020204030204" pitchFamily="49" charset="0"/>
              </a:rPr>
              <a:t>Given</a:t>
            </a:r>
            <a:br>
              <a:rPr lang="pl-PL" sz="1600" dirty="0">
                <a:solidFill>
                  <a:srgbClr val="B22222"/>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B22222"/>
                </a:solidFill>
                <a:latin typeface="Consolas" panose="020B0609020204030204" pitchFamily="49" charset="0"/>
                <a:cs typeface="Consolas" panose="020B0609020204030204" pitchFamily="49" charset="0"/>
              </a:rPr>
              <a:t># </a:t>
            </a:r>
            <a:r>
              <a:rPr lang="pl-PL" sz="1600" dirty="0" err="1">
                <a:solidFill>
                  <a:srgbClr val="B22222"/>
                </a:solidFill>
                <a:latin typeface="Consolas" panose="020B0609020204030204" pitchFamily="49" charset="0"/>
                <a:cs typeface="Consolas" panose="020B0609020204030204" pitchFamily="49" charset="0"/>
              </a:rPr>
              <a:t>Each</a:t>
            </a:r>
            <a:r>
              <a:rPr lang="pl-PL" sz="1600" dirty="0">
                <a:solidFill>
                  <a:srgbClr val="B22222"/>
                </a:solidFill>
                <a:latin typeface="Consolas" panose="020B0609020204030204" pitchFamily="49" charset="0"/>
                <a:cs typeface="Consolas" panose="020B0609020204030204" pitchFamily="49" charset="0"/>
              </a:rPr>
              <a:t> test </a:t>
            </a:r>
            <a:r>
              <a:rPr lang="pl-PL" sz="1600" dirty="0" err="1">
                <a:solidFill>
                  <a:srgbClr val="B22222"/>
                </a:solidFill>
                <a:latin typeface="Consolas" panose="020B0609020204030204" pitchFamily="49" charset="0"/>
                <a:cs typeface="Consolas" panose="020B0609020204030204" pitchFamily="49" charset="0"/>
              </a:rPr>
              <a:t>case</a:t>
            </a:r>
            <a:r>
              <a:rPr lang="pl-PL" sz="1600" dirty="0">
                <a:solidFill>
                  <a:srgbClr val="B22222"/>
                </a:solidFill>
                <a:latin typeface="Consolas" panose="020B0609020204030204" pitchFamily="49" charset="0"/>
                <a:cs typeface="Consolas" panose="020B0609020204030204" pitchFamily="49" charset="0"/>
              </a:rPr>
              <a:t> </a:t>
            </a:r>
            <a:r>
              <a:rPr lang="pl-PL" sz="1600" dirty="0" err="1">
                <a:solidFill>
                  <a:srgbClr val="B22222"/>
                </a:solidFill>
                <a:latin typeface="Consolas" panose="020B0609020204030204" pitchFamily="49" charset="0"/>
                <a:cs typeface="Consolas" panose="020B0609020204030204" pitchFamily="49" charset="0"/>
              </a:rPr>
              <a:t>is</a:t>
            </a:r>
            <a:r>
              <a:rPr lang="pl-PL" sz="1600" dirty="0">
                <a:solidFill>
                  <a:srgbClr val="B22222"/>
                </a:solidFill>
                <a:latin typeface="Consolas" panose="020B0609020204030204" pitchFamily="49" charset="0"/>
                <a:cs typeface="Consolas" panose="020B0609020204030204" pitchFamily="49" charset="0"/>
              </a:rPr>
              <a:t> a </a:t>
            </a:r>
            <a:r>
              <a:rPr lang="pl-PL" sz="1600" dirty="0" err="1">
                <a:solidFill>
                  <a:srgbClr val="B22222"/>
                </a:solidFill>
                <a:latin typeface="Consolas" panose="020B0609020204030204" pitchFamily="49" charset="0"/>
                <a:cs typeface="Consolas" panose="020B0609020204030204" pitchFamily="49" charset="0"/>
              </a:rPr>
              <a:t>tuple</a:t>
            </a:r>
            <a:r>
              <a:rPr lang="pl-PL" sz="1600" dirty="0">
                <a:solidFill>
                  <a:srgbClr val="B22222"/>
                </a:solidFill>
                <a:latin typeface="Consolas" panose="020B0609020204030204" pitchFamily="49" charset="0"/>
                <a:cs typeface="Consolas" panose="020B0609020204030204" pitchFamily="49" charset="0"/>
              </a:rPr>
              <a:t> of (</a:t>
            </a:r>
            <a:r>
              <a:rPr lang="pl-PL" sz="1600" dirty="0" err="1">
                <a:solidFill>
                  <a:srgbClr val="B22222"/>
                </a:solidFill>
                <a:latin typeface="Consolas" panose="020B0609020204030204" pitchFamily="49" charset="0"/>
                <a:cs typeface="Consolas" panose="020B0609020204030204" pitchFamily="49" charset="0"/>
              </a:rPr>
              <a:t>input</a:t>
            </a:r>
            <a:r>
              <a:rPr lang="pl-PL" sz="1600" dirty="0">
                <a:solidFill>
                  <a:srgbClr val="B22222"/>
                </a:solidFill>
                <a:latin typeface="Consolas" panose="020B0609020204030204" pitchFamily="49" charset="0"/>
                <a:cs typeface="Consolas" panose="020B0609020204030204" pitchFamily="49" charset="0"/>
              </a:rPr>
              <a:t>, </a:t>
            </a:r>
            <a:r>
              <a:rPr lang="pl-PL" sz="1600" dirty="0" err="1">
                <a:solidFill>
                  <a:srgbClr val="B22222"/>
                </a:solidFill>
                <a:latin typeface="Consolas" panose="020B0609020204030204" pitchFamily="49" charset="0"/>
                <a:cs typeface="Consolas" panose="020B0609020204030204" pitchFamily="49" charset="0"/>
              </a:rPr>
              <a:t>expected_result</a:t>
            </a:r>
            <a:r>
              <a:rPr lang="pl-PL" sz="1600" dirty="0">
                <a:solidFill>
                  <a:srgbClr val="B22222"/>
                </a:solidFill>
                <a:latin typeface="Consolas" panose="020B0609020204030204" pitchFamily="49" charset="0"/>
                <a:cs typeface="Consolas" panose="020B0609020204030204" pitchFamily="49" charset="0"/>
              </a:rPr>
              <a:t>)</a:t>
            </a:r>
            <a:br>
              <a:rPr lang="pl-PL" sz="1600" dirty="0">
                <a:solidFill>
                  <a:srgbClr val="B22222"/>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err="1">
                <a:solidFill>
                  <a:srgbClr val="000000"/>
                </a:solidFill>
                <a:latin typeface="Consolas" panose="020B0609020204030204" pitchFamily="49" charset="0"/>
                <a:cs typeface="Consolas" panose="020B0609020204030204" pitchFamily="49" charset="0"/>
              </a:rPr>
              <a:t>test_cases</a:t>
            </a:r>
            <a:r>
              <a:rPr lang="pl-PL" sz="1600" dirty="0">
                <a:solidFill>
                  <a:srgbClr val="000000"/>
                </a:solidFill>
                <a:latin typeface="Consolas" panose="020B0609020204030204" pitchFamily="49" charset="0"/>
                <a:cs typeface="Consolas" panose="020B0609020204030204" pitchFamily="49" charset="0"/>
              </a:rPr>
              <a:t> = [(</a:t>
            </a:r>
            <a:r>
              <a:rPr lang="pl-PL" sz="1600" dirty="0">
                <a:solidFill>
                  <a:srgbClr val="8B2252"/>
                </a:solidFill>
                <a:latin typeface="Consolas" panose="020B0609020204030204" pitchFamily="49" charset="0"/>
                <a:cs typeface="Consolas" panose="020B0609020204030204" pitchFamily="49" charset="0"/>
              </a:rPr>
              <a:t>'</a:t>
            </a:r>
            <a:r>
              <a:rPr lang="pl-PL" sz="1600" dirty="0" err="1">
                <a:solidFill>
                  <a:srgbClr val="8B2252"/>
                </a:solidFill>
                <a:latin typeface="Consolas" panose="020B0609020204030204" pitchFamily="49" charset="0"/>
                <a:cs typeface="Consolas" panose="020B0609020204030204" pitchFamily="49" charset="0"/>
              </a:rPr>
              <a:t>HeLlO</a:t>
            </a:r>
            <a:r>
              <a:rPr lang="pl-PL" sz="1600" dirty="0">
                <a:solidFill>
                  <a:srgbClr val="8B2252"/>
                </a:solidFill>
                <a:latin typeface="Consolas" panose="020B0609020204030204" pitchFamily="49" charset="0"/>
                <a:cs typeface="Consolas" panose="020B0609020204030204" pitchFamily="49" charset="0"/>
              </a:rPr>
              <a:t> </a:t>
            </a:r>
            <a:r>
              <a:rPr lang="pl-PL" sz="1600" dirty="0" err="1">
                <a:solidFill>
                  <a:srgbClr val="8B2252"/>
                </a:solidFill>
                <a:latin typeface="Consolas" panose="020B0609020204030204" pitchFamily="49" charset="0"/>
                <a:cs typeface="Consolas" panose="020B0609020204030204" pitchFamily="49" charset="0"/>
              </a:rPr>
              <a:t>wOrld</a:t>
            </a:r>
            <a:r>
              <a:rPr lang="pl-PL" sz="1600" dirty="0">
                <a:solidFill>
                  <a:srgbClr val="8B2252"/>
                </a:solidFill>
                <a:latin typeface="Consolas" panose="020B0609020204030204" pitchFamily="49" charset="0"/>
                <a:cs typeface="Consolas" panose="020B0609020204030204" pitchFamily="49" charset="0"/>
              </a:rPr>
              <a:t>'</a:t>
            </a: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8B2252"/>
                </a:solidFill>
                <a:latin typeface="Consolas" panose="020B0609020204030204" pitchFamily="49" charset="0"/>
                <a:cs typeface="Consolas" panose="020B0609020204030204" pitchFamily="49" charset="0"/>
              </a:rPr>
              <a:t>'hello </a:t>
            </a:r>
            <a:r>
              <a:rPr lang="pl-PL" sz="1600" dirty="0" err="1">
                <a:solidFill>
                  <a:srgbClr val="8B2252"/>
                </a:solidFill>
                <a:latin typeface="Consolas" panose="020B0609020204030204" pitchFamily="49" charset="0"/>
                <a:cs typeface="Consolas" panose="020B0609020204030204" pitchFamily="49" charset="0"/>
              </a:rPr>
              <a:t>world</a:t>
            </a:r>
            <a:r>
              <a:rPr lang="pl-PL" sz="1600" dirty="0">
                <a:solidFill>
                  <a:srgbClr val="8B2252"/>
                </a:solidFill>
                <a:latin typeface="Consolas" panose="020B0609020204030204" pitchFamily="49" charset="0"/>
                <a:cs typeface="Consolas" panose="020B0609020204030204" pitchFamily="49" charset="0"/>
              </a:rPr>
              <a:t>'</a:t>
            </a:r>
            <a:r>
              <a:rPr lang="pl-PL" sz="1600" dirty="0">
                <a:solidFill>
                  <a:srgbClr val="000000"/>
                </a:solidFill>
                <a:latin typeface="Consolas" panose="020B0609020204030204" pitchFamily="49" charset="0"/>
                <a:cs typeface="Consolas" panose="020B0609020204030204" pitchFamily="49" charset="0"/>
              </a:rPr>
              <a:t>),</a:t>
            </a:r>
            <a:br>
              <a:rPr lang="pl-PL" sz="1600" dirty="0">
                <a:solidFill>
                  <a:srgbClr val="000000"/>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8B2252"/>
                </a:solidFill>
                <a:latin typeface="Consolas" panose="020B0609020204030204" pitchFamily="49" charset="0"/>
                <a:cs typeface="Consolas" panose="020B0609020204030204" pitchFamily="49" charset="0"/>
              </a:rPr>
              <a:t>'hi'</a:t>
            </a: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8B2252"/>
                </a:solidFill>
                <a:latin typeface="Consolas" panose="020B0609020204030204" pitchFamily="49" charset="0"/>
                <a:cs typeface="Consolas" panose="020B0609020204030204" pitchFamily="49" charset="0"/>
              </a:rPr>
              <a:t>'hi'</a:t>
            </a:r>
            <a:r>
              <a:rPr lang="pl-PL" sz="1600" dirty="0">
                <a:solidFill>
                  <a:srgbClr val="000000"/>
                </a:solidFill>
                <a:latin typeface="Consolas" panose="020B0609020204030204" pitchFamily="49" charset="0"/>
                <a:cs typeface="Consolas" panose="020B0609020204030204" pitchFamily="49" charset="0"/>
              </a:rPr>
              <a:t>),</a:t>
            </a:r>
            <a:br>
              <a:rPr lang="pl-PL" sz="1600" dirty="0">
                <a:solidFill>
                  <a:srgbClr val="000000"/>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8B2252"/>
                </a:solidFill>
                <a:latin typeface="Consolas" panose="020B0609020204030204" pitchFamily="49" charset="0"/>
                <a:cs typeface="Consolas" panose="020B0609020204030204" pitchFamily="49" charset="0"/>
              </a:rPr>
              <a:t>'123 ([?'</a:t>
            </a: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8B2252"/>
                </a:solidFill>
                <a:latin typeface="Consolas" panose="020B0609020204030204" pitchFamily="49" charset="0"/>
                <a:cs typeface="Consolas" panose="020B0609020204030204" pitchFamily="49" charset="0"/>
              </a:rPr>
              <a:t>'123 ([?'</a:t>
            </a:r>
            <a:r>
              <a:rPr lang="pl-PL" sz="1600" dirty="0">
                <a:solidFill>
                  <a:srgbClr val="000000"/>
                </a:solidFill>
                <a:latin typeface="Consolas" panose="020B0609020204030204" pitchFamily="49" charset="0"/>
                <a:cs typeface="Consolas" panose="020B0609020204030204" pitchFamily="49" charset="0"/>
              </a:rPr>
              <a:t>),</a:t>
            </a:r>
            <a:br>
              <a:rPr lang="pl-PL" sz="1600" dirty="0">
                <a:solidFill>
                  <a:srgbClr val="000000"/>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8B2252"/>
                </a:solidFill>
                <a:latin typeface="Consolas" panose="020B0609020204030204" pitchFamily="49" charset="0"/>
                <a:cs typeface="Consolas" panose="020B0609020204030204" pitchFamily="49" charset="0"/>
              </a:rPr>
              <a:t>''</a:t>
            </a: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8B2252"/>
                </a:solidFill>
                <a:latin typeface="Consolas" panose="020B0609020204030204" pitchFamily="49" charset="0"/>
                <a:cs typeface="Consolas" panose="020B0609020204030204" pitchFamily="49" charset="0"/>
              </a:rPr>
              <a:t>''</a:t>
            </a:r>
            <a:r>
              <a:rPr lang="pl-PL" sz="1600" dirty="0">
                <a:solidFill>
                  <a:srgbClr val="000000"/>
                </a:solidFill>
                <a:latin typeface="Consolas" panose="020B0609020204030204" pitchFamily="49" charset="0"/>
                <a:cs typeface="Consolas" panose="020B0609020204030204" pitchFamily="49" charset="0"/>
              </a:rPr>
              <a:t>)]</a:t>
            </a:r>
            <a:br>
              <a:rPr lang="pl-PL" sz="1600" dirty="0">
                <a:solidFill>
                  <a:srgbClr val="000000"/>
                </a:solidFill>
                <a:latin typeface="Consolas" panose="020B0609020204030204" pitchFamily="49" charset="0"/>
                <a:cs typeface="Consolas" panose="020B0609020204030204" pitchFamily="49" charset="0"/>
              </a:rPr>
            </a:br>
            <a:br>
              <a:rPr lang="pl-PL" sz="1600" dirty="0">
                <a:solidFill>
                  <a:srgbClr val="000000"/>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7F007F"/>
                </a:solidFill>
                <a:latin typeface="Consolas" panose="020B0609020204030204" pitchFamily="49" charset="0"/>
                <a:cs typeface="Consolas" panose="020B0609020204030204" pitchFamily="49" charset="0"/>
              </a:rPr>
              <a:t>for</a:t>
            </a:r>
            <a:r>
              <a:rPr lang="pl-PL" sz="1600" dirty="0">
                <a:solidFill>
                  <a:srgbClr val="000000"/>
                </a:solidFill>
                <a:latin typeface="Consolas" panose="020B0609020204030204" pitchFamily="49" charset="0"/>
                <a:cs typeface="Consolas" panose="020B0609020204030204" pitchFamily="49" charset="0"/>
              </a:rPr>
              <a:t> string, </a:t>
            </a:r>
            <a:r>
              <a:rPr lang="pl-PL" sz="1600" dirty="0" err="1">
                <a:solidFill>
                  <a:srgbClr val="000000"/>
                </a:solidFill>
                <a:latin typeface="Consolas" panose="020B0609020204030204" pitchFamily="49" charset="0"/>
                <a:cs typeface="Consolas" panose="020B0609020204030204" pitchFamily="49" charset="0"/>
              </a:rPr>
              <a:t>expected</a:t>
            </a: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7F007F"/>
                </a:solidFill>
                <a:latin typeface="Consolas" panose="020B0609020204030204" pitchFamily="49" charset="0"/>
                <a:cs typeface="Consolas" panose="020B0609020204030204" pitchFamily="49" charset="0"/>
              </a:rPr>
              <a:t>in</a:t>
            </a:r>
            <a:r>
              <a:rPr lang="pl-PL" sz="1600" dirty="0">
                <a:solidFill>
                  <a:srgbClr val="000000"/>
                </a:solidFill>
                <a:latin typeface="Consolas" panose="020B0609020204030204" pitchFamily="49" charset="0"/>
                <a:cs typeface="Consolas" panose="020B0609020204030204" pitchFamily="49" charset="0"/>
              </a:rPr>
              <a:t> </a:t>
            </a:r>
            <a:r>
              <a:rPr lang="pl-PL" sz="1600" dirty="0" err="1">
                <a:solidFill>
                  <a:srgbClr val="000000"/>
                </a:solidFill>
                <a:latin typeface="Consolas" panose="020B0609020204030204" pitchFamily="49" charset="0"/>
                <a:cs typeface="Consolas" panose="020B0609020204030204" pitchFamily="49" charset="0"/>
              </a:rPr>
              <a:t>test_cases</a:t>
            </a:r>
            <a:r>
              <a:rPr lang="pl-PL" sz="1600" dirty="0">
                <a:solidFill>
                  <a:srgbClr val="000000"/>
                </a:solidFill>
                <a:latin typeface="Consolas" panose="020B0609020204030204" pitchFamily="49" charset="0"/>
                <a:cs typeface="Consolas" panose="020B0609020204030204" pitchFamily="49" charset="0"/>
              </a:rPr>
              <a:t>:</a:t>
            </a:r>
            <a:br>
              <a:rPr lang="pl-PL" sz="1600" dirty="0">
                <a:solidFill>
                  <a:srgbClr val="000000"/>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B22222"/>
                </a:solidFill>
                <a:latin typeface="Consolas" panose="020B0609020204030204" pitchFamily="49" charset="0"/>
                <a:cs typeface="Consolas" panose="020B0609020204030204" pitchFamily="49" charset="0"/>
              </a:rPr>
              <a:t># </a:t>
            </a:r>
            <a:r>
              <a:rPr lang="pl-PL" sz="1600" dirty="0" err="1">
                <a:solidFill>
                  <a:srgbClr val="B22222"/>
                </a:solidFill>
                <a:latin typeface="Consolas" panose="020B0609020204030204" pitchFamily="49" charset="0"/>
                <a:cs typeface="Consolas" panose="020B0609020204030204" pitchFamily="49" charset="0"/>
              </a:rPr>
              <a:t>When</a:t>
            </a:r>
            <a:br>
              <a:rPr lang="pl-PL" sz="1600" dirty="0">
                <a:solidFill>
                  <a:srgbClr val="B22222"/>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err="1">
                <a:solidFill>
                  <a:srgbClr val="000000"/>
                </a:solidFill>
                <a:latin typeface="Consolas" panose="020B0609020204030204" pitchFamily="49" charset="0"/>
                <a:cs typeface="Consolas" panose="020B0609020204030204" pitchFamily="49" charset="0"/>
              </a:rPr>
              <a:t>output</a:t>
            </a:r>
            <a:r>
              <a:rPr lang="pl-PL" sz="1600" dirty="0">
                <a:solidFill>
                  <a:srgbClr val="000000"/>
                </a:solidFill>
                <a:latin typeface="Consolas" panose="020B0609020204030204" pitchFamily="49" charset="0"/>
                <a:cs typeface="Consolas" panose="020B0609020204030204" pitchFamily="49" charset="0"/>
              </a:rPr>
              <a:t> = </a:t>
            </a:r>
            <a:r>
              <a:rPr lang="pl-PL" sz="1600" dirty="0" err="1">
                <a:solidFill>
                  <a:srgbClr val="000000"/>
                </a:solidFill>
                <a:latin typeface="Consolas" panose="020B0609020204030204" pitchFamily="49" charset="0"/>
                <a:cs typeface="Consolas" panose="020B0609020204030204" pitchFamily="49" charset="0"/>
              </a:rPr>
              <a:t>string.lower</a:t>
            </a:r>
            <a:r>
              <a:rPr lang="pl-PL" sz="1600" dirty="0">
                <a:solidFill>
                  <a:srgbClr val="000000"/>
                </a:solidFill>
                <a:latin typeface="Consolas" panose="020B0609020204030204" pitchFamily="49" charset="0"/>
                <a:cs typeface="Consolas" panose="020B0609020204030204" pitchFamily="49" charset="0"/>
              </a:rPr>
              <a:t>()</a:t>
            </a:r>
            <a:br>
              <a:rPr lang="pl-PL" sz="1600" dirty="0">
                <a:solidFill>
                  <a:srgbClr val="000000"/>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a:solidFill>
                  <a:srgbClr val="B22222"/>
                </a:solidFill>
                <a:latin typeface="Consolas" panose="020B0609020204030204" pitchFamily="49" charset="0"/>
                <a:cs typeface="Consolas" panose="020B0609020204030204" pitchFamily="49" charset="0"/>
              </a:rPr>
              <a:t># Then</a:t>
            </a:r>
            <a:br>
              <a:rPr lang="pl-PL" sz="1600" dirty="0">
                <a:solidFill>
                  <a:srgbClr val="B22222"/>
                </a:solidFill>
                <a:latin typeface="Consolas" panose="020B0609020204030204" pitchFamily="49" charset="0"/>
                <a:cs typeface="Consolas" panose="020B0609020204030204" pitchFamily="49" charset="0"/>
              </a:rPr>
            </a:br>
            <a:r>
              <a:rPr lang="pl-PL" sz="1600" dirty="0">
                <a:solidFill>
                  <a:srgbClr val="000000"/>
                </a:solidFill>
                <a:latin typeface="Consolas" panose="020B0609020204030204" pitchFamily="49" charset="0"/>
                <a:cs typeface="Consolas" panose="020B0609020204030204" pitchFamily="49" charset="0"/>
              </a:rPr>
              <a:t>        </a:t>
            </a:r>
            <a:r>
              <a:rPr lang="pl-PL" sz="1600" dirty="0" err="1">
                <a:solidFill>
                  <a:srgbClr val="7F007F"/>
                </a:solidFill>
                <a:latin typeface="Consolas" panose="020B0609020204030204" pitchFamily="49" charset="0"/>
                <a:cs typeface="Consolas" panose="020B0609020204030204" pitchFamily="49" charset="0"/>
              </a:rPr>
              <a:t>assert</a:t>
            </a:r>
            <a:r>
              <a:rPr lang="pl-PL" sz="1600" dirty="0">
                <a:solidFill>
                  <a:srgbClr val="000000"/>
                </a:solidFill>
                <a:latin typeface="Consolas" panose="020B0609020204030204" pitchFamily="49" charset="0"/>
                <a:cs typeface="Consolas" panose="020B0609020204030204" pitchFamily="49" charset="0"/>
              </a:rPr>
              <a:t> </a:t>
            </a:r>
            <a:r>
              <a:rPr lang="pl-PL" sz="1600" dirty="0" err="1">
                <a:solidFill>
                  <a:srgbClr val="000000"/>
                </a:solidFill>
                <a:latin typeface="Consolas" panose="020B0609020204030204" pitchFamily="49" charset="0"/>
                <a:cs typeface="Consolas" panose="020B0609020204030204" pitchFamily="49" charset="0"/>
              </a:rPr>
              <a:t>output</a:t>
            </a:r>
            <a:r>
              <a:rPr lang="pl-PL" sz="1600" dirty="0">
                <a:solidFill>
                  <a:srgbClr val="000000"/>
                </a:solidFill>
                <a:latin typeface="Consolas" panose="020B0609020204030204" pitchFamily="49" charset="0"/>
                <a:cs typeface="Consolas" panose="020B0609020204030204" pitchFamily="49" charset="0"/>
              </a:rPr>
              <a:t> == </a:t>
            </a:r>
            <a:r>
              <a:rPr lang="pl-PL" sz="1600" dirty="0" err="1">
                <a:solidFill>
                  <a:srgbClr val="000000"/>
                </a:solidFill>
                <a:latin typeface="Consolas" panose="020B0609020204030204" pitchFamily="49" charset="0"/>
                <a:cs typeface="Consolas" panose="020B0609020204030204" pitchFamily="49" charset="0"/>
              </a:rPr>
              <a:t>expected</a:t>
            </a:r>
            <a:endParaRPr lang="pl-PL" sz="1600" dirty="0">
              <a:solidFill>
                <a:srgbClr val="000000"/>
              </a:solidFill>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808181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0F5FE-64F9-7515-3D6B-EBC064AC5DF5}"/>
              </a:ext>
            </a:extLst>
          </p:cNvPr>
          <p:cNvSpPr>
            <a:spLocks noGrp="1"/>
          </p:cNvSpPr>
          <p:nvPr>
            <p:ph type="title"/>
          </p:nvPr>
        </p:nvSpPr>
        <p:spPr/>
        <p:txBody>
          <a:bodyPr/>
          <a:lstStyle/>
          <a:p>
            <a:r>
              <a:rPr lang="en-CH" dirty="0"/>
              <a:t>The for-loop pattern can be improved</a:t>
            </a:r>
          </a:p>
        </p:txBody>
      </p:sp>
      <p:sp>
        <p:nvSpPr>
          <p:cNvPr id="3" name="Content Placeholder 2">
            <a:extLst>
              <a:ext uri="{FF2B5EF4-FFF2-40B4-BE49-F238E27FC236}">
                <a16:creationId xmlns:a16="http://schemas.microsoft.com/office/drawing/2014/main" id="{34B5202A-2D6A-E117-3B1C-B907E43CCB5C}"/>
              </a:ext>
            </a:extLst>
          </p:cNvPr>
          <p:cNvSpPr>
            <a:spLocks noGrp="1"/>
          </p:cNvSpPr>
          <p:nvPr>
            <p:ph idx="1"/>
          </p:nvPr>
        </p:nvSpPr>
        <p:spPr>
          <a:xfrm>
            <a:off x="838200" y="1484784"/>
            <a:ext cx="10802416" cy="4692179"/>
          </a:xfrm>
        </p:spPr>
        <p:txBody>
          <a:bodyPr/>
          <a:lstStyle/>
          <a:p>
            <a:r>
              <a:rPr lang="en-CH" dirty="0"/>
              <a:t>It is repetitive to write the for-loop pattern</a:t>
            </a:r>
          </a:p>
          <a:p>
            <a:r>
              <a:rPr lang="en-CH" dirty="0"/>
              <a:t>If one of the cases break, it can be complicated to figure out which one</a:t>
            </a:r>
          </a:p>
          <a:p>
            <a:endParaRPr lang="en-CH" dirty="0"/>
          </a:p>
          <a:p>
            <a:r>
              <a:rPr lang="en-CH" dirty="0"/>
              <a:t>pytest has many helpers for simplifying common testing cases!</a:t>
            </a:r>
          </a:p>
          <a:p>
            <a:r>
              <a:rPr lang="en-CH" dirty="0"/>
              <a:t>One of them is the </a:t>
            </a:r>
            <a:r>
              <a:rPr lang="en-CH" sz="2400" dirty="0">
                <a:solidFill>
                  <a:srgbClr val="0ECC00"/>
                </a:solidFill>
                <a:latin typeface="Consolas" panose="020B0609020204030204" pitchFamily="49" charset="0"/>
                <a:cs typeface="Consolas" panose="020B0609020204030204" pitchFamily="49" charset="0"/>
              </a:rPr>
              <a:t>parametrize</a:t>
            </a:r>
            <a:r>
              <a:rPr lang="en-CH" dirty="0"/>
              <a:t> decorator, that simplifies running the same test with multiple cases</a:t>
            </a:r>
          </a:p>
        </p:txBody>
      </p:sp>
      <p:sp>
        <p:nvSpPr>
          <p:cNvPr id="4" name="Date Placeholder 3">
            <a:extLst>
              <a:ext uri="{FF2B5EF4-FFF2-40B4-BE49-F238E27FC236}">
                <a16:creationId xmlns:a16="http://schemas.microsoft.com/office/drawing/2014/main" id="{6FB423B6-B56C-1900-F1A5-56D1EB71A8A5}"/>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D154690F-4E68-F97D-6EBE-30FC5A1FC707}"/>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9CA47188-3B13-06EB-9F82-871B4BFE7EF5}"/>
              </a:ext>
            </a:extLst>
          </p:cNvPr>
          <p:cNvSpPr>
            <a:spLocks noGrp="1"/>
          </p:cNvSpPr>
          <p:nvPr>
            <p:ph type="sldNum" sz="quarter" idx="12"/>
          </p:nvPr>
        </p:nvSpPr>
        <p:spPr/>
        <p:txBody>
          <a:bodyPr/>
          <a:lstStyle/>
          <a:p>
            <a:fld id="{EF79ADEA-B933-47CC-A4E9-04E6298B917C}" type="slidenum">
              <a:rPr lang="en-US" smtClean="0"/>
              <a:pPr/>
              <a:t>21</a:t>
            </a:fld>
            <a:endParaRPr lang="en-US"/>
          </a:p>
        </p:txBody>
      </p:sp>
    </p:spTree>
    <p:extLst>
      <p:ext uri="{BB962C8B-B14F-4D97-AF65-F5344CB8AC3E}">
        <p14:creationId xmlns:p14="http://schemas.microsoft.com/office/powerpoint/2010/main" val="180153705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E794D-A816-DE2E-02DB-4A3DAF98F073}"/>
              </a:ext>
            </a:extLst>
          </p:cNvPr>
          <p:cNvSpPr>
            <a:spLocks noGrp="1"/>
          </p:cNvSpPr>
          <p:nvPr>
            <p:ph type="title"/>
          </p:nvPr>
        </p:nvSpPr>
        <p:spPr/>
        <p:txBody>
          <a:bodyPr>
            <a:normAutofit/>
          </a:bodyPr>
          <a:lstStyle/>
          <a:p>
            <a:r>
              <a:rPr lang="en-CH" sz="4000" dirty="0"/>
              <a:t>Simple example</a:t>
            </a:r>
          </a:p>
        </p:txBody>
      </p:sp>
      <p:sp>
        <p:nvSpPr>
          <p:cNvPr id="4" name="Date Placeholder 3">
            <a:extLst>
              <a:ext uri="{FF2B5EF4-FFF2-40B4-BE49-F238E27FC236}">
                <a16:creationId xmlns:a16="http://schemas.microsoft.com/office/drawing/2014/main" id="{F008F6C7-272E-E0E7-2AC1-0E5DBFF243FC}"/>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6A5EEAF1-BFE1-C024-C5A6-9C47CF4D4D73}"/>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1289D674-EF65-B7C3-39FF-36B621197588}"/>
              </a:ext>
            </a:extLst>
          </p:cNvPr>
          <p:cNvSpPr>
            <a:spLocks noGrp="1"/>
          </p:cNvSpPr>
          <p:nvPr>
            <p:ph type="sldNum" sz="quarter" idx="12"/>
          </p:nvPr>
        </p:nvSpPr>
        <p:spPr/>
        <p:txBody>
          <a:bodyPr/>
          <a:lstStyle/>
          <a:p>
            <a:fld id="{EF79ADEA-B933-47CC-A4E9-04E6298B917C}" type="slidenum">
              <a:rPr lang="en-US" smtClean="0"/>
              <a:pPr/>
              <a:t>22</a:t>
            </a:fld>
            <a:endParaRPr lang="en-US"/>
          </a:p>
        </p:txBody>
      </p:sp>
      <p:sp>
        <p:nvSpPr>
          <p:cNvPr id="3" name="TextBox 2">
            <a:extLst>
              <a:ext uri="{FF2B5EF4-FFF2-40B4-BE49-F238E27FC236}">
                <a16:creationId xmlns:a16="http://schemas.microsoft.com/office/drawing/2014/main" id="{4D13BC2E-FBCF-9F57-C77B-6FBF5880DAA5}"/>
              </a:ext>
            </a:extLst>
          </p:cNvPr>
          <p:cNvSpPr txBox="1"/>
          <p:nvPr/>
        </p:nvSpPr>
        <p:spPr>
          <a:xfrm>
            <a:off x="2209800" y="1988840"/>
            <a:ext cx="4176464" cy="1323439"/>
          </a:xfrm>
          <a:prstGeom prst="rect">
            <a:avLst/>
          </a:prstGeom>
          <a:solidFill>
            <a:schemeClr val="bg1">
              <a:lumMod val="95000"/>
            </a:schemeClr>
          </a:solidFill>
        </p:spPr>
        <p:txBody>
          <a:bodyPr wrap="square">
            <a:spAutoFit/>
          </a:bodyPr>
          <a:lstStyle/>
          <a:p>
            <a:r>
              <a:rPr lang="en-US" sz="2000" dirty="0">
                <a:solidFill>
                  <a:srgbClr val="0033B3"/>
                </a:solidFill>
                <a:effectLst/>
                <a:latin typeface="Consolas" panose="020B0609020204030204" pitchFamily="49" charset="0"/>
                <a:cs typeface="Consolas" panose="020B0609020204030204" pitchFamily="49" charset="0"/>
              </a:rPr>
              <a:t>def </a:t>
            </a:r>
            <a:r>
              <a:rPr lang="en-US" sz="2000" dirty="0">
                <a:solidFill>
                  <a:srgbClr val="00627A"/>
                </a:solidFill>
                <a:effectLst/>
                <a:latin typeface="Consolas" panose="020B0609020204030204" pitchFamily="49" charset="0"/>
                <a:cs typeface="Consolas" panose="020B0609020204030204" pitchFamily="49" charset="0"/>
              </a:rPr>
              <a:t>test_for_loop_simple</a:t>
            </a:r>
            <a:r>
              <a:rPr lang="en-US" sz="2000" dirty="0">
                <a:solidFill>
                  <a:srgbClr val="080808"/>
                </a:solidFill>
                <a:effectLst/>
                <a:latin typeface="Consolas" panose="020B0609020204030204" pitchFamily="49" charset="0"/>
                <a:cs typeface="Consolas" panose="020B0609020204030204" pitchFamily="49" charset="0"/>
              </a:rPr>
              <a:t>():</a:t>
            </a:r>
            <a:br>
              <a:rPr lang="en-US" sz="2000" dirty="0">
                <a:solidFill>
                  <a:srgbClr val="080808"/>
                </a:solidFill>
                <a:effectLst/>
                <a:latin typeface="Consolas" panose="020B0609020204030204" pitchFamily="49" charset="0"/>
                <a:cs typeface="Consolas" panose="020B0609020204030204" pitchFamily="49" charset="0"/>
              </a:rPr>
            </a:br>
            <a:r>
              <a:rPr lang="en-US" sz="2000" dirty="0">
                <a:solidFill>
                  <a:srgbClr val="080808"/>
                </a:solidFill>
                <a:effectLst/>
                <a:latin typeface="Consolas" panose="020B0609020204030204" pitchFamily="49" charset="0"/>
                <a:cs typeface="Consolas" panose="020B0609020204030204" pitchFamily="49" charset="0"/>
              </a:rPr>
              <a:t>    cases = [</a:t>
            </a:r>
            <a:r>
              <a:rPr lang="en-US" sz="2000" dirty="0">
                <a:solidFill>
                  <a:srgbClr val="1750EB"/>
                </a:solidFill>
                <a:effectLst/>
                <a:latin typeface="Consolas" panose="020B0609020204030204" pitchFamily="49" charset="0"/>
                <a:cs typeface="Consolas" panose="020B0609020204030204" pitchFamily="49" charset="0"/>
              </a:rPr>
              <a:t>1</a:t>
            </a: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1750EB"/>
                </a:solidFill>
                <a:effectLst/>
                <a:latin typeface="Consolas" panose="020B0609020204030204" pitchFamily="49" charset="0"/>
                <a:cs typeface="Consolas" panose="020B0609020204030204" pitchFamily="49" charset="0"/>
              </a:rPr>
              <a:t>2</a:t>
            </a: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1750EB"/>
                </a:solidFill>
                <a:effectLst/>
                <a:latin typeface="Consolas" panose="020B0609020204030204" pitchFamily="49" charset="0"/>
                <a:cs typeface="Consolas" panose="020B0609020204030204" pitchFamily="49" charset="0"/>
              </a:rPr>
              <a:t>3</a:t>
            </a:r>
            <a:r>
              <a:rPr lang="en-US" sz="2000" dirty="0">
                <a:solidFill>
                  <a:srgbClr val="080808"/>
                </a:solidFill>
                <a:effectLst/>
                <a:latin typeface="Consolas" panose="020B0609020204030204" pitchFamily="49" charset="0"/>
                <a:cs typeface="Consolas" panose="020B0609020204030204" pitchFamily="49" charset="0"/>
              </a:rPr>
              <a:t>]</a:t>
            </a:r>
            <a:br>
              <a:rPr lang="en-US" sz="2000" dirty="0">
                <a:solidFill>
                  <a:srgbClr val="080808"/>
                </a:solidFill>
                <a:effectLst/>
                <a:latin typeface="Consolas" panose="020B0609020204030204" pitchFamily="49" charset="0"/>
                <a:cs typeface="Consolas" panose="020B0609020204030204" pitchFamily="49" charset="0"/>
              </a:rPr>
            </a:b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0033B3"/>
                </a:solidFill>
                <a:effectLst/>
                <a:latin typeface="Consolas" panose="020B0609020204030204" pitchFamily="49" charset="0"/>
                <a:cs typeface="Consolas" panose="020B0609020204030204" pitchFamily="49" charset="0"/>
              </a:rPr>
              <a:t>for </a:t>
            </a:r>
            <a:r>
              <a:rPr lang="en-US" sz="2000" dirty="0">
                <a:solidFill>
                  <a:srgbClr val="080808"/>
                </a:solidFill>
                <a:effectLst/>
                <a:latin typeface="Consolas" panose="020B0609020204030204" pitchFamily="49" charset="0"/>
                <a:cs typeface="Consolas" panose="020B0609020204030204" pitchFamily="49" charset="0"/>
              </a:rPr>
              <a:t>a </a:t>
            </a:r>
            <a:r>
              <a:rPr lang="en-US" sz="2000" dirty="0">
                <a:solidFill>
                  <a:srgbClr val="0033B3"/>
                </a:solidFill>
                <a:effectLst/>
                <a:latin typeface="Consolas" panose="020B0609020204030204" pitchFamily="49" charset="0"/>
                <a:cs typeface="Consolas" panose="020B0609020204030204" pitchFamily="49" charset="0"/>
              </a:rPr>
              <a:t>in </a:t>
            </a:r>
            <a:r>
              <a:rPr lang="en-US" sz="2000" dirty="0">
                <a:solidFill>
                  <a:srgbClr val="080808"/>
                </a:solidFill>
                <a:effectLst/>
                <a:latin typeface="Consolas" panose="020B0609020204030204" pitchFamily="49" charset="0"/>
                <a:cs typeface="Consolas" panose="020B0609020204030204" pitchFamily="49" charset="0"/>
              </a:rPr>
              <a:t>cases:</a:t>
            </a:r>
            <a:br>
              <a:rPr lang="en-US" sz="2000" dirty="0">
                <a:solidFill>
                  <a:srgbClr val="080808"/>
                </a:solidFill>
                <a:effectLst/>
                <a:latin typeface="Consolas" panose="020B0609020204030204" pitchFamily="49" charset="0"/>
                <a:cs typeface="Consolas" panose="020B0609020204030204" pitchFamily="49" charset="0"/>
              </a:rPr>
            </a:b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0033B3"/>
                </a:solidFill>
                <a:effectLst/>
                <a:latin typeface="Consolas" panose="020B0609020204030204" pitchFamily="49" charset="0"/>
                <a:cs typeface="Consolas" panose="020B0609020204030204" pitchFamily="49" charset="0"/>
              </a:rPr>
              <a:t>assert </a:t>
            </a:r>
            <a:r>
              <a:rPr lang="en-US" sz="2000" dirty="0">
                <a:solidFill>
                  <a:srgbClr val="080808"/>
                </a:solidFill>
                <a:effectLst/>
                <a:latin typeface="Consolas" panose="020B0609020204030204" pitchFamily="49" charset="0"/>
                <a:cs typeface="Consolas" panose="020B0609020204030204" pitchFamily="49" charset="0"/>
              </a:rPr>
              <a:t>a &gt; </a:t>
            </a:r>
            <a:r>
              <a:rPr lang="en-US" sz="2000" dirty="0">
                <a:solidFill>
                  <a:srgbClr val="1750EB"/>
                </a:solidFill>
                <a:effectLst/>
                <a:latin typeface="Consolas" panose="020B0609020204030204" pitchFamily="49" charset="0"/>
                <a:cs typeface="Consolas" panose="020B0609020204030204" pitchFamily="49" charset="0"/>
              </a:rPr>
              <a:t>0</a:t>
            </a:r>
            <a:endParaRPr lang="en-US" sz="2000" dirty="0">
              <a:solidFill>
                <a:srgbClr val="080808"/>
              </a:solidFill>
              <a:effectLst/>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D5BF7551-7805-163B-38E8-F962B1237ECB}"/>
              </a:ext>
            </a:extLst>
          </p:cNvPr>
          <p:cNvSpPr txBox="1"/>
          <p:nvPr/>
        </p:nvSpPr>
        <p:spPr>
          <a:xfrm>
            <a:off x="7320137" y="2132856"/>
            <a:ext cx="2952328" cy="923330"/>
          </a:xfrm>
          <a:prstGeom prst="rect">
            <a:avLst/>
          </a:prstGeom>
          <a:solidFill>
            <a:schemeClr val="accent4">
              <a:lumMod val="20000"/>
              <a:lumOff val="80000"/>
            </a:schemeClr>
          </a:solidFill>
          <a:ln>
            <a:noFill/>
          </a:ln>
        </p:spPr>
        <p:txBody>
          <a:bodyPr wrap="square" rtlCol="0">
            <a:spAutoFit/>
          </a:bodyPr>
          <a:lstStyle/>
          <a:p>
            <a:r>
              <a:rPr lang="en-US" dirty="0">
                <a:solidFill>
                  <a:srgbClr val="00627A"/>
                </a:solidFill>
                <a:effectLst/>
                <a:latin typeface="Consolas" panose="020B0609020204030204" pitchFamily="49" charset="0"/>
                <a:cs typeface="Consolas" panose="020B0609020204030204" pitchFamily="49" charset="0"/>
              </a:rPr>
              <a:t>test_for_loop_simple </a:t>
            </a:r>
            <a:r>
              <a:rPr lang="en-US" dirty="0">
                <a:effectLst/>
                <a:cs typeface="Consolas" panose="020B0609020204030204" pitchFamily="49" charset="0"/>
              </a:rPr>
              <a:t>runs once and loops over </a:t>
            </a:r>
            <a:br>
              <a:rPr lang="en-US" dirty="0">
                <a:effectLst/>
                <a:cs typeface="Consolas" panose="020B0609020204030204" pitchFamily="49" charset="0"/>
              </a:rPr>
            </a:br>
            <a:r>
              <a:rPr lang="en-US" dirty="0">
                <a:effectLst/>
                <a:cs typeface="Consolas" panose="020B0609020204030204" pitchFamily="49" charset="0"/>
              </a:rPr>
              <a:t>3 test cases</a:t>
            </a:r>
            <a:endParaRPr lang="en-CH" dirty="0"/>
          </a:p>
        </p:txBody>
      </p:sp>
    </p:spTree>
    <p:extLst>
      <p:ext uri="{BB962C8B-B14F-4D97-AF65-F5344CB8AC3E}">
        <p14:creationId xmlns:p14="http://schemas.microsoft.com/office/powerpoint/2010/main" val="8153624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E794D-A816-DE2E-02DB-4A3DAF98F073}"/>
              </a:ext>
            </a:extLst>
          </p:cNvPr>
          <p:cNvSpPr>
            <a:spLocks noGrp="1"/>
          </p:cNvSpPr>
          <p:nvPr>
            <p:ph type="title"/>
          </p:nvPr>
        </p:nvSpPr>
        <p:spPr/>
        <p:txBody>
          <a:bodyPr>
            <a:normAutofit fontScale="90000"/>
          </a:bodyPr>
          <a:lstStyle/>
          <a:p>
            <a:r>
              <a:rPr lang="en-CH" dirty="0"/>
              <a:t>Simple example, with the </a:t>
            </a:r>
            <a:r>
              <a:rPr lang="en-CH" sz="3600" dirty="0">
                <a:latin typeface="Consolas" panose="020B0609020204030204" pitchFamily="49" charset="0"/>
                <a:cs typeface="Consolas" panose="020B0609020204030204" pitchFamily="49" charset="0"/>
              </a:rPr>
              <a:t>parametrize</a:t>
            </a:r>
            <a:r>
              <a:rPr lang="en-CH" dirty="0"/>
              <a:t> decorator</a:t>
            </a:r>
          </a:p>
        </p:txBody>
      </p:sp>
      <p:sp>
        <p:nvSpPr>
          <p:cNvPr id="4" name="Date Placeholder 3">
            <a:extLst>
              <a:ext uri="{FF2B5EF4-FFF2-40B4-BE49-F238E27FC236}">
                <a16:creationId xmlns:a16="http://schemas.microsoft.com/office/drawing/2014/main" id="{F008F6C7-272E-E0E7-2AC1-0E5DBFF243FC}"/>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6A5EEAF1-BFE1-C024-C5A6-9C47CF4D4D73}"/>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1289D674-EF65-B7C3-39FF-36B621197588}"/>
              </a:ext>
            </a:extLst>
          </p:cNvPr>
          <p:cNvSpPr>
            <a:spLocks noGrp="1"/>
          </p:cNvSpPr>
          <p:nvPr>
            <p:ph type="sldNum" sz="quarter" idx="12"/>
          </p:nvPr>
        </p:nvSpPr>
        <p:spPr/>
        <p:txBody>
          <a:bodyPr/>
          <a:lstStyle/>
          <a:p>
            <a:fld id="{EF79ADEA-B933-47CC-A4E9-04E6298B917C}" type="slidenum">
              <a:rPr lang="en-US" smtClean="0"/>
              <a:pPr/>
              <a:t>23</a:t>
            </a:fld>
            <a:endParaRPr lang="en-US"/>
          </a:p>
        </p:txBody>
      </p:sp>
      <p:grpSp>
        <p:nvGrpSpPr>
          <p:cNvPr id="48" name="Group 47">
            <a:extLst>
              <a:ext uri="{FF2B5EF4-FFF2-40B4-BE49-F238E27FC236}">
                <a16:creationId xmlns:a16="http://schemas.microsoft.com/office/drawing/2014/main" id="{993A7B59-26C6-8C38-31F3-3B009E499158}"/>
              </a:ext>
            </a:extLst>
          </p:cNvPr>
          <p:cNvGrpSpPr/>
          <p:nvPr/>
        </p:nvGrpSpPr>
        <p:grpSpPr>
          <a:xfrm>
            <a:off x="838200" y="1461736"/>
            <a:ext cx="7357351" cy="2407123"/>
            <a:chOff x="1446094" y="1628799"/>
            <a:chExt cx="7357351" cy="2407123"/>
          </a:xfrm>
        </p:grpSpPr>
        <p:sp>
          <p:nvSpPr>
            <p:cNvPr id="49" name="TextBox 48">
              <a:extLst>
                <a:ext uri="{FF2B5EF4-FFF2-40B4-BE49-F238E27FC236}">
                  <a16:creationId xmlns:a16="http://schemas.microsoft.com/office/drawing/2014/main" id="{B761D3C2-DB03-9E54-E028-33A0201FC56D}"/>
                </a:ext>
              </a:extLst>
            </p:cNvPr>
            <p:cNvSpPr txBox="1"/>
            <p:nvPr/>
          </p:nvSpPr>
          <p:spPr>
            <a:xfrm>
              <a:off x="1446094" y="2665858"/>
              <a:ext cx="5401816" cy="923330"/>
            </a:xfrm>
            <a:prstGeom prst="rect">
              <a:avLst/>
            </a:prstGeom>
            <a:solidFill>
              <a:schemeClr val="bg1">
                <a:lumMod val="95000"/>
              </a:schemeClr>
            </a:solidFill>
          </p:spPr>
          <p:txBody>
            <a:bodyPr wrap="square">
              <a:spAutoFit/>
            </a:bodyPr>
            <a:lstStyle/>
            <a:p>
              <a:r>
                <a:rPr lang="en-US" dirty="0">
                  <a:solidFill>
                    <a:srgbClr val="9E880D"/>
                  </a:solidFill>
                  <a:effectLst/>
                  <a:latin typeface="Consolas" panose="020B0609020204030204" pitchFamily="49" charset="0"/>
                  <a:cs typeface="Consolas" panose="020B0609020204030204" pitchFamily="49" charset="0"/>
                </a:rPr>
                <a:t>@pytest.mark.parametrize</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'a'</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1750EB"/>
                  </a:solidFill>
                  <a:effectLst/>
                  <a:latin typeface="Consolas" panose="020B0609020204030204" pitchFamily="49" charset="0"/>
                  <a:cs typeface="Consolas" panose="020B0609020204030204" pitchFamily="49" charset="0"/>
                </a:rPr>
                <a:t>1</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1750EB"/>
                  </a:solidFill>
                  <a:effectLst/>
                  <a:latin typeface="Consolas" panose="020B0609020204030204" pitchFamily="49" charset="0"/>
                  <a:cs typeface="Consolas" panose="020B0609020204030204" pitchFamily="49" charset="0"/>
                </a:rPr>
                <a:t>2</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1750EB"/>
                  </a:solidFill>
                  <a:effectLst/>
                  <a:latin typeface="Consolas" panose="020B0609020204030204" pitchFamily="49" charset="0"/>
                  <a:cs typeface="Consolas" panose="020B0609020204030204" pitchFamily="49" charset="0"/>
                </a:rPr>
                <a:t>3</a:t>
              </a:r>
              <a:r>
                <a:rPr lang="en-US" dirty="0">
                  <a:solidFill>
                    <a:srgbClr val="080808"/>
                  </a:solidFill>
                  <a:effectLst/>
                  <a:latin typeface="Consolas" panose="020B0609020204030204" pitchFamily="49" charset="0"/>
                  <a:cs typeface="Consolas" panose="020B0609020204030204" pitchFamily="49" charset="0"/>
                </a:rPr>
                <a:t>])</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033B3"/>
                  </a:solidFill>
                  <a:effectLst/>
                  <a:latin typeface="Consolas" panose="020B0609020204030204" pitchFamily="49" charset="0"/>
                  <a:cs typeface="Consolas" panose="020B0609020204030204" pitchFamily="49" charset="0"/>
                </a:rPr>
                <a:t>def </a:t>
              </a:r>
              <a:r>
                <a:rPr lang="en-US" dirty="0">
                  <a:solidFill>
                    <a:srgbClr val="00627A"/>
                  </a:solidFill>
                  <a:effectLst/>
                  <a:latin typeface="Consolas" panose="020B0609020204030204" pitchFamily="49" charset="0"/>
                  <a:cs typeface="Consolas" panose="020B0609020204030204" pitchFamily="49" charset="0"/>
                </a:rPr>
                <a:t>test_parametrize_simple</a:t>
              </a:r>
              <a:r>
                <a:rPr lang="en-US" dirty="0">
                  <a:solidFill>
                    <a:srgbClr val="080808"/>
                  </a:solidFill>
                  <a:effectLst/>
                  <a:latin typeface="Consolas" panose="020B0609020204030204" pitchFamily="49" charset="0"/>
                  <a:cs typeface="Consolas" panose="020B0609020204030204" pitchFamily="49" charset="0"/>
                </a:rPr>
                <a:t>(a):</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0033B3"/>
                  </a:solidFill>
                  <a:effectLst/>
                  <a:latin typeface="Consolas" panose="020B0609020204030204" pitchFamily="49" charset="0"/>
                  <a:cs typeface="Consolas" panose="020B0609020204030204" pitchFamily="49" charset="0"/>
                </a:rPr>
                <a:t>assert </a:t>
              </a:r>
              <a:r>
                <a:rPr lang="en-US" dirty="0">
                  <a:solidFill>
                    <a:srgbClr val="080808"/>
                  </a:solidFill>
                  <a:effectLst/>
                  <a:latin typeface="Consolas" panose="020B0609020204030204" pitchFamily="49" charset="0"/>
                  <a:cs typeface="Consolas" panose="020B0609020204030204" pitchFamily="49" charset="0"/>
                </a:rPr>
                <a:t>a &gt; </a:t>
              </a:r>
              <a:r>
                <a:rPr lang="en-US" dirty="0">
                  <a:solidFill>
                    <a:srgbClr val="1750EB"/>
                  </a:solidFill>
                  <a:effectLst/>
                  <a:latin typeface="Consolas" panose="020B0609020204030204" pitchFamily="49" charset="0"/>
                  <a:cs typeface="Consolas" panose="020B0609020204030204" pitchFamily="49" charset="0"/>
                </a:rPr>
                <a:t>0</a:t>
              </a:r>
              <a:endParaRPr lang="en-US" dirty="0">
                <a:solidFill>
                  <a:srgbClr val="080808"/>
                </a:solidFill>
                <a:effectLst/>
                <a:latin typeface="Consolas" panose="020B0609020204030204" pitchFamily="49" charset="0"/>
                <a:cs typeface="Consolas" panose="020B0609020204030204" pitchFamily="49" charset="0"/>
              </a:endParaRPr>
            </a:p>
          </p:txBody>
        </p:sp>
        <p:cxnSp>
          <p:nvCxnSpPr>
            <p:cNvPr id="50" name="Straight Arrow Connector 49">
              <a:extLst>
                <a:ext uri="{FF2B5EF4-FFF2-40B4-BE49-F238E27FC236}">
                  <a16:creationId xmlns:a16="http://schemas.microsoft.com/office/drawing/2014/main" id="{CF27CDAF-679E-E135-6A71-B40F854313E6}"/>
                </a:ext>
              </a:extLst>
            </p:cNvPr>
            <p:cNvCxnSpPr>
              <a:cxnSpLocks/>
            </p:cNvCxnSpPr>
            <p:nvPr/>
          </p:nvCxnSpPr>
          <p:spPr>
            <a:xfrm>
              <a:off x="4625516" y="2363885"/>
              <a:ext cx="246348" cy="31957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5077640E-7040-62CE-B277-1AE30619A30A}"/>
                </a:ext>
              </a:extLst>
            </p:cNvPr>
            <p:cNvSpPr txBox="1"/>
            <p:nvPr/>
          </p:nvSpPr>
          <p:spPr>
            <a:xfrm>
              <a:off x="2537284" y="1628800"/>
              <a:ext cx="2088232" cy="646331"/>
            </a:xfrm>
            <a:prstGeom prst="rect">
              <a:avLst/>
            </a:prstGeom>
            <a:solidFill>
              <a:schemeClr val="accent6">
                <a:lumMod val="20000"/>
                <a:lumOff val="80000"/>
              </a:schemeClr>
            </a:solidFill>
            <a:ln>
              <a:noFill/>
            </a:ln>
          </p:spPr>
          <p:txBody>
            <a:bodyPr wrap="square" rtlCol="0">
              <a:spAutoFit/>
            </a:bodyPr>
            <a:lstStyle/>
            <a:p>
              <a:r>
                <a:rPr lang="en-CH" dirty="0"/>
                <a:t>Name of the variable that varies</a:t>
              </a:r>
            </a:p>
          </p:txBody>
        </p:sp>
        <p:sp>
          <p:nvSpPr>
            <p:cNvPr id="52" name="TextBox 51">
              <a:extLst>
                <a:ext uri="{FF2B5EF4-FFF2-40B4-BE49-F238E27FC236}">
                  <a16:creationId xmlns:a16="http://schemas.microsoft.com/office/drawing/2014/main" id="{9291E4FA-51C1-7C7F-4EA8-6C9954DD3F8C}"/>
                </a:ext>
              </a:extLst>
            </p:cNvPr>
            <p:cNvSpPr txBox="1"/>
            <p:nvPr/>
          </p:nvSpPr>
          <p:spPr>
            <a:xfrm>
              <a:off x="5417604" y="1628799"/>
              <a:ext cx="2088232" cy="646331"/>
            </a:xfrm>
            <a:prstGeom prst="rect">
              <a:avLst/>
            </a:prstGeom>
            <a:solidFill>
              <a:schemeClr val="accent1">
                <a:lumMod val="20000"/>
                <a:lumOff val="80000"/>
              </a:schemeClr>
            </a:solidFill>
            <a:ln>
              <a:noFill/>
            </a:ln>
          </p:spPr>
          <p:txBody>
            <a:bodyPr wrap="square" rtlCol="0">
              <a:spAutoFit/>
            </a:bodyPr>
            <a:lstStyle/>
            <a:p>
              <a:r>
                <a:rPr lang="en-CH" dirty="0"/>
                <a:t>List of values for the variable </a:t>
              </a:r>
            </a:p>
          </p:txBody>
        </p:sp>
        <p:cxnSp>
          <p:nvCxnSpPr>
            <p:cNvPr id="53" name="Straight Arrow Connector 52">
              <a:extLst>
                <a:ext uri="{FF2B5EF4-FFF2-40B4-BE49-F238E27FC236}">
                  <a16:creationId xmlns:a16="http://schemas.microsoft.com/office/drawing/2014/main" id="{82568498-58E3-2FC5-07CB-B4472D61E593}"/>
                </a:ext>
              </a:extLst>
            </p:cNvPr>
            <p:cNvCxnSpPr>
              <a:cxnSpLocks/>
            </p:cNvCxnSpPr>
            <p:nvPr/>
          </p:nvCxnSpPr>
          <p:spPr>
            <a:xfrm flipH="1">
              <a:off x="6097864" y="2321816"/>
              <a:ext cx="76873" cy="2973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FC3533D4-CD8C-94FC-CA14-A816A501E380}"/>
                </a:ext>
              </a:extLst>
            </p:cNvPr>
            <p:cNvCxnSpPr>
              <a:cxnSpLocks/>
            </p:cNvCxnSpPr>
            <p:nvPr/>
          </p:nvCxnSpPr>
          <p:spPr>
            <a:xfrm flipH="1" flipV="1">
              <a:off x="5453608" y="3191501"/>
              <a:ext cx="1147484" cy="2374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3143AA68-4511-712D-264A-722F67CB0763}"/>
                </a:ext>
              </a:extLst>
            </p:cNvPr>
            <p:cNvSpPr txBox="1"/>
            <p:nvPr/>
          </p:nvSpPr>
          <p:spPr>
            <a:xfrm>
              <a:off x="6601092" y="3112592"/>
              <a:ext cx="2202353" cy="923330"/>
            </a:xfrm>
            <a:prstGeom prst="rect">
              <a:avLst/>
            </a:prstGeom>
            <a:solidFill>
              <a:schemeClr val="accent6">
                <a:lumMod val="20000"/>
                <a:lumOff val="80000"/>
              </a:schemeClr>
            </a:solidFill>
            <a:ln>
              <a:noFill/>
            </a:ln>
          </p:spPr>
          <p:txBody>
            <a:bodyPr wrap="square" rtlCol="0">
              <a:spAutoFit/>
            </a:bodyPr>
            <a:lstStyle/>
            <a:p>
              <a:r>
                <a:rPr lang="en-CH" dirty="0"/>
                <a:t>The test must take an argument </a:t>
              </a:r>
              <a:r>
                <a:rPr lang="en-US" dirty="0"/>
                <a:t>with </a:t>
              </a:r>
              <a:r>
                <a:rPr lang="en-CH" dirty="0"/>
                <a:t>the same name</a:t>
              </a:r>
            </a:p>
          </p:txBody>
        </p:sp>
      </p:grpSp>
      <p:sp>
        <p:nvSpPr>
          <p:cNvPr id="3" name="TextBox 2">
            <a:extLst>
              <a:ext uri="{FF2B5EF4-FFF2-40B4-BE49-F238E27FC236}">
                <a16:creationId xmlns:a16="http://schemas.microsoft.com/office/drawing/2014/main" id="{6ACF188F-A6EB-3502-DB76-BAE372AAE7DA}"/>
              </a:ext>
            </a:extLst>
          </p:cNvPr>
          <p:cNvSpPr txBox="1"/>
          <p:nvPr/>
        </p:nvSpPr>
        <p:spPr>
          <a:xfrm>
            <a:off x="8760296" y="2108067"/>
            <a:ext cx="3168351" cy="923330"/>
          </a:xfrm>
          <a:prstGeom prst="rect">
            <a:avLst/>
          </a:prstGeom>
          <a:solidFill>
            <a:schemeClr val="accent4">
              <a:lumMod val="20000"/>
              <a:lumOff val="80000"/>
            </a:schemeClr>
          </a:solidFill>
          <a:ln>
            <a:noFill/>
          </a:ln>
        </p:spPr>
        <p:txBody>
          <a:bodyPr wrap="square" rtlCol="0">
            <a:spAutoFit/>
          </a:bodyPr>
          <a:lstStyle/>
          <a:p>
            <a:r>
              <a:rPr lang="en-US" dirty="0">
                <a:solidFill>
                  <a:srgbClr val="00627A"/>
                </a:solidFill>
                <a:effectLst/>
                <a:latin typeface="Consolas" panose="020B0609020204030204" pitchFamily="49" charset="0"/>
                <a:cs typeface="Consolas" panose="020B0609020204030204" pitchFamily="49" charset="0"/>
              </a:rPr>
              <a:t>test_parametrize_simple </a:t>
            </a:r>
            <a:r>
              <a:rPr lang="en-US" dirty="0">
                <a:effectLst/>
                <a:cs typeface="Consolas" panose="020B0609020204030204" pitchFamily="49" charset="0"/>
              </a:rPr>
              <a:t>runs </a:t>
            </a:r>
            <a:r>
              <a:rPr lang="en-US" dirty="0">
                <a:cs typeface="Consolas" panose="020B0609020204030204" pitchFamily="49" charset="0"/>
              </a:rPr>
              <a:t>3 times </a:t>
            </a:r>
            <a:br>
              <a:rPr lang="en-US" dirty="0">
                <a:cs typeface="Consolas" panose="020B0609020204030204" pitchFamily="49" charset="0"/>
              </a:rPr>
            </a:br>
            <a:r>
              <a:rPr lang="en-US" dirty="0">
                <a:effectLst/>
                <a:cs typeface="Consolas" panose="020B0609020204030204" pitchFamily="49" charset="0"/>
              </a:rPr>
              <a:t>with</a:t>
            </a:r>
            <a:r>
              <a:rPr lang="en-US" dirty="0">
                <a:cs typeface="Consolas" panose="020B0609020204030204" pitchFamily="49" charset="0"/>
              </a:rPr>
              <a:t> </a:t>
            </a:r>
            <a:r>
              <a:rPr lang="en-US" dirty="0">
                <a:effectLst/>
                <a:cs typeface="Consolas" panose="020B0609020204030204" pitchFamily="49" charset="0"/>
              </a:rPr>
              <a:t>a=1, a=2, and a=3 </a:t>
            </a:r>
            <a:endParaRPr lang="en-CH" dirty="0"/>
          </a:p>
        </p:txBody>
      </p:sp>
    </p:spTree>
    <p:extLst>
      <p:ext uri="{BB962C8B-B14F-4D97-AF65-F5344CB8AC3E}">
        <p14:creationId xmlns:p14="http://schemas.microsoft.com/office/powerpoint/2010/main" val="14008260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E794D-A816-DE2E-02DB-4A3DAF98F073}"/>
              </a:ext>
            </a:extLst>
          </p:cNvPr>
          <p:cNvSpPr>
            <a:spLocks noGrp="1"/>
          </p:cNvSpPr>
          <p:nvPr>
            <p:ph type="title"/>
          </p:nvPr>
        </p:nvSpPr>
        <p:spPr/>
        <p:txBody>
          <a:bodyPr>
            <a:normAutofit fontScale="90000"/>
          </a:bodyPr>
          <a:lstStyle/>
          <a:p>
            <a:r>
              <a:rPr lang="en-CH" dirty="0"/>
              <a:t>Simple example, with the </a:t>
            </a:r>
            <a:r>
              <a:rPr lang="en-CH" sz="3600" dirty="0">
                <a:latin typeface="Consolas" panose="020B0609020204030204" pitchFamily="49" charset="0"/>
                <a:cs typeface="Consolas" panose="020B0609020204030204" pitchFamily="49" charset="0"/>
              </a:rPr>
              <a:t>parametrize</a:t>
            </a:r>
            <a:r>
              <a:rPr lang="en-CH" dirty="0"/>
              <a:t> decorator</a:t>
            </a:r>
          </a:p>
        </p:txBody>
      </p:sp>
      <p:sp>
        <p:nvSpPr>
          <p:cNvPr id="4" name="Date Placeholder 3">
            <a:extLst>
              <a:ext uri="{FF2B5EF4-FFF2-40B4-BE49-F238E27FC236}">
                <a16:creationId xmlns:a16="http://schemas.microsoft.com/office/drawing/2014/main" id="{F008F6C7-272E-E0E7-2AC1-0E5DBFF243FC}"/>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6A5EEAF1-BFE1-C024-C5A6-9C47CF4D4D73}"/>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1289D674-EF65-B7C3-39FF-36B621197588}"/>
              </a:ext>
            </a:extLst>
          </p:cNvPr>
          <p:cNvSpPr>
            <a:spLocks noGrp="1"/>
          </p:cNvSpPr>
          <p:nvPr>
            <p:ph type="sldNum" sz="quarter" idx="12"/>
          </p:nvPr>
        </p:nvSpPr>
        <p:spPr/>
        <p:txBody>
          <a:bodyPr/>
          <a:lstStyle/>
          <a:p>
            <a:fld id="{EF79ADEA-B933-47CC-A4E9-04E6298B917C}" type="slidenum">
              <a:rPr lang="en-US" smtClean="0"/>
              <a:pPr/>
              <a:t>24</a:t>
            </a:fld>
            <a:endParaRPr lang="en-US"/>
          </a:p>
        </p:txBody>
      </p:sp>
      <p:pic>
        <p:nvPicPr>
          <p:cNvPr id="40" name="Picture 39">
            <a:extLst>
              <a:ext uri="{FF2B5EF4-FFF2-40B4-BE49-F238E27FC236}">
                <a16:creationId xmlns:a16="http://schemas.microsoft.com/office/drawing/2014/main" id="{3AA7F531-1E60-26D4-D8B8-80BB48A50E03}"/>
              </a:ext>
            </a:extLst>
          </p:cNvPr>
          <p:cNvPicPr>
            <a:picLocks noChangeAspect="1"/>
          </p:cNvPicPr>
          <p:nvPr/>
        </p:nvPicPr>
        <p:blipFill>
          <a:blip r:embed="rId2"/>
          <a:stretch>
            <a:fillRect/>
          </a:stretch>
        </p:blipFill>
        <p:spPr>
          <a:xfrm>
            <a:off x="985663" y="4268852"/>
            <a:ext cx="8051471" cy="1752436"/>
          </a:xfrm>
          <a:prstGeom prst="rect">
            <a:avLst/>
          </a:prstGeom>
        </p:spPr>
      </p:pic>
      <p:sp>
        <p:nvSpPr>
          <p:cNvPr id="42" name="Right Brace 41">
            <a:extLst>
              <a:ext uri="{FF2B5EF4-FFF2-40B4-BE49-F238E27FC236}">
                <a16:creationId xmlns:a16="http://schemas.microsoft.com/office/drawing/2014/main" id="{3E3DBCEC-FBBC-4CDC-AEC1-938C8BAE2F92}"/>
              </a:ext>
            </a:extLst>
          </p:cNvPr>
          <p:cNvSpPr/>
          <p:nvPr/>
        </p:nvSpPr>
        <p:spPr>
          <a:xfrm>
            <a:off x="9037134" y="5192821"/>
            <a:ext cx="144016" cy="608335"/>
          </a:xfrm>
          <a:prstGeom prst="righ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3" name="TextBox 2">
            <a:extLst>
              <a:ext uri="{FF2B5EF4-FFF2-40B4-BE49-F238E27FC236}">
                <a16:creationId xmlns:a16="http://schemas.microsoft.com/office/drawing/2014/main" id="{51BC458D-303D-2CC4-EAA9-F70C964BAF86}"/>
              </a:ext>
            </a:extLst>
          </p:cNvPr>
          <p:cNvSpPr txBox="1"/>
          <p:nvPr/>
        </p:nvSpPr>
        <p:spPr>
          <a:xfrm>
            <a:off x="9336360" y="5035323"/>
            <a:ext cx="2487724" cy="923330"/>
          </a:xfrm>
          <a:prstGeom prst="rect">
            <a:avLst/>
          </a:prstGeom>
          <a:solidFill>
            <a:schemeClr val="accent4">
              <a:lumMod val="20000"/>
              <a:lumOff val="80000"/>
            </a:schemeClr>
          </a:solidFill>
          <a:ln>
            <a:noFill/>
          </a:ln>
        </p:spPr>
        <p:txBody>
          <a:bodyPr wrap="square" rtlCol="0">
            <a:spAutoFit/>
          </a:bodyPr>
          <a:lstStyle/>
          <a:p>
            <a:r>
              <a:rPr lang="en-US" dirty="0"/>
              <a:t>pytest automatically creates one separate test for each test case</a:t>
            </a:r>
            <a:endParaRPr lang="en-CH" dirty="0"/>
          </a:p>
        </p:txBody>
      </p:sp>
      <p:grpSp>
        <p:nvGrpSpPr>
          <p:cNvPr id="7" name="Group 6">
            <a:extLst>
              <a:ext uri="{FF2B5EF4-FFF2-40B4-BE49-F238E27FC236}">
                <a16:creationId xmlns:a16="http://schemas.microsoft.com/office/drawing/2014/main" id="{4E6437CD-7873-482E-22C2-9A04128538DC}"/>
              </a:ext>
            </a:extLst>
          </p:cNvPr>
          <p:cNvGrpSpPr/>
          <p:nvPr/>
        </p:nvGrpSpPr>
        <p:grpSpPr>
          <a:xfrm>
            <a:off x="838200" y="1461736"/>
            <a:ext cx="7357351" cy="2407123"/>
            <a:chOff x="1446094" y="1628799"/>
            <a:chExt cx="7357351" cy="2407123"/>
          </a:xfrm>
        </p:grpSpPr>
        <p:sp>
          <p:nvSpPr>
            <p:cNvPr id="8" name="TextBox 7">
              <a:extLst>
                <a:ext uri="{FF2B5EF4-FFF2-40B4-BE49-F238E27FC236}">
                  <a16:creationId xmlns:a16="http://schemas.microsoft.com/office/drawing/2014/main" id="{BB74055E-0549-CFCA-2B05-612F9BE6A389}"/>
                </a:ext>
              </a:extLst>
            </p:cNvPr>
            <p:cNvSpPr txBox="1"/>
            <p:nvPr/>
          </p:nvSpPr>
          <p:spPr>
            <a:xfrm>
              <a:off x="1446094" y="2665858"/>
              <a:ext cx="5401816" cy="923330"/>
            </a:xfrm>
            <a:prstGeom prst="rect">
              <a:avLst/>
            </a:prstGeom>
            <a:solidFill>
              <a:schemeClr val="bg1">
                <a:lumMod val="95000"/>
              </a:schemeClr>
            </a:solidFill>
          </p:spPr>
          <p:txBody>
            <a:bodyPr wrap="square">
              <a:spAutoFit/>
            </a:bodyPr>
            <a:lstStyle/>
            <a:p>
              <a:r>
                <a:rPr lang="en-US" dirty="0">
                  <a:solidFill>
                    <a:srgbClr val="9E880D"/>
                  </a:solidFill>
                  <a:effectLst/>
                  <a:latin typeface="Consolas" panose="020B0609020204030204" pitchFamily="49" charset="0"/>
                  <a:cs typeface="Consolas" panose="020B0609020204030204" pitchFamily="49" charset="0"/>
                </a:rPr>
                <a:t>@pytest.mark.parametrize</a:t>
              </a:r>
              <a:r>
                <a:rPr lang="en-US" dirty="0">
                  <a:solidFill>
                    <a:srgbClr val="080808"/>
                  </a:solidFill>
                  <a:effectLst/>
                  <a:latin typeface="Consolas" panose="020B0609020204030204" pitchFamily="49" charset="0"/>
                  <a:cs typeface="Consolas" panose="020B0609020204030204" pitchFamily="49" charset="0"/>
                </a:rPr>
                <a:t>(</a:t>
              </a:r>
              <a:r>
                <a:rPr lang="en-US" dirty="0">
                  <a:solidFill>
                    <a:srgbClr val="067D17"/>
                  </a:solidFill>
                  <a:effectLst/>
                  <a:latin typeface="Consolas" panose="020B0609020204030204" pitchFamily="49" charset="0"/>
                  <a:cs typeface="Consolas" panose="020B0609020204030204" pitchFamily="49" charset="0"/>
                </a:rPr>
                <a:t>'a'</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1750EB"/>
                  </a:solidFill>
                  <a:effectLst/>
                  <a:latin typeface="Consolas" panose="020B0609020204030204" pitchFamily="49" charset="0"/>
                  <a:cs typeface="Consolas" panose="020B0609020204030204" pitchFamily="49" charset="0"/>
                </a:rPr>
                <a:t>1</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1750EB"/>
                  </a:solidFill>
                  <a:effectLst/>
                  <a:latin typeface="Consolas" panose="020B0609020204030204" pitchFamily="49" charset="0"/>
                  <a:cs typeface="Consolas" panose="020B0609020204030204" pitchFamily="49" charset="0"/>
                </a:rPr>
                <a:t>2</a:t>
              </a: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1750EB"/>
                  </a:solidFill>
                  <a:effectLst/>
                  <a:latin typeface="Consolas" panose="020B0609020204030204" pitchFamily="49" charset="0"/>
                  <a:cs typeface="Consolas" panose="020B0609020204030204" pitchFamily="49" charset="0"/>
                </a:rPr>
                <a:t>3</a:t>
              </a:r>
              <a:r>
                <a:rPr lang="en-US" dirty="0">
                  <a:solidFill>
                    <a:srgbClr val="080808"/>
                  </a:solidFill>
                  <a:effectLst/>
                  <a:latin typeface="Consolas" panose="020B0609020204030204" pitchFamily="49" charset="0"/>
                  <a:cs typeface="Consolas" panose="020B0609020204030204" pitchFamily="49" charset="0"/>
                </a:rPr>
                <a:t>])</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033B3"/>
                  </a:solidFill>
                  <a:effectLst/>
                  <a:latin typeface="Consolas" panose="020B0609020204030204" pitchFamily="49" charset="0"/>
                  <a:cs typeface="Consolas" panose="020B0609020204030204" pitchFamily="49" charset="0"/>
                </a:rPr>
                <a:t>def </a:t>
              </a:r>
              <a:r>
                <a:rPr lang="en-US" dirty="0">
                  <a:solidFill>
                    <a:srgbClr val="00627A"/>
                  </a:solidFill>
                  <a:effectLst/>
                  <a:latin typeface="Consolas" panose="020B0609020204030204" pitchFamily="49" charset="0"/>
                  <a:cs typeface="Consolas" panose="020B0609020204030204" pitchFamily="49" charset="0"/>
                </a:rPr>
                <a:t>test_parametrize_simple</a:t>
              </a:r>
              <a:r>
                <a:rPr lang="en-US" dirty="0">
                  <a:solidFill>
                    <a:srgbClr val="080808"/>
                  </a:solidFill>
                  <a:effectLst/>
                  <a:latin typeface="Consolas" panose="020B0609020204030204" pitchFamily="49" charset="0"/>
                  <a:cs typeface="Consolas" panose="020B0609020204030204" pitchFamily="49" charset="0"/>
                </a:rPr>
                <a:t>(a):</a:t>
              </a:r>
              <a:br>
                <a:rPr lang="en-US"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effectLst/>
                  <a:latin typeface="Consolas" panose="020B0609020204030204" pitchFamily="49" charset="0"/>
                  <a:cs typeface="Consolas" panose="020B0609020204030204" pitchFamily="49" charset="0"/>
                </a:rPr>
                <a:t>    </a:t>
              </a:r>
              <a:r>
                <a:rPr lang="en-US" dirty="0">
                  <a:solidFill>
                    <a:srgbClr val="0033B3"/>
                  </a:solidFill>
                  <a:effectLst/>
                  <a:latin typeface="Consolas" panose="020B0609020204030204" pitchFamily="49" charset="0"/>
                  <a:cs typeface="Consolas" panose="020B0609020204030204" pitchFamily="49" charset="0"/>
                </a:rPr>
                <a:t>assert </a:t>
              </a:r>
              <a:r>
                <a:rPr lang="en-US" dirty="0">
                  <a:solidFill>
                    <a:srgbClr val="080808"/>
                  </a:solidFill>
                  <a:effectLst/>
                  <a:latin typeface="Consolas" panose="020B0609020204030204" pitchFamily="49" charset="0"/>
                  <a:cs typeface="Consolas" panose="020B0609020204030204" pitchFamily="49" charset="0"/>
                </a:rPr>
                <a:t>a &gt; </a:t>
              </a:r>
              <a:r>
                <a:rPr lang="en-US" dirty="0">
                  <a:solidFill>
                    <a:srgbClr val="1750EB"/>
                  </a:solidFill>
                  <a:effectLst/>
                  <a:latin typeface="Consolas" panose="020B0609020204030204" pitchFamily="49" charset="0"/>
                  <a:cs typeface="Consolas" panose="020B0609020204030204" pitchFamily="49" charset="0"/>
                </a:rPr>
                <a:t>0</a:t>
              </a:r>
              <a:endParaRPr lang="en-US" dirty="0">
                <a:solidFill>
                  <a:srgbClr val="080808"/>
                </a:solidFill>
                <a:effectLst/>
                <a:latin typeface="Consolas" panose="020B0609020204030204" pitchFamily="49" charset="0"/>
                <a:cs typeface="Consolas" panose="020B0609020204030204" pitchFamily="49" charset="0"/>
              </a:endParaRPr>
            </a:p>
          </p:txBody>
        </p:sp>
        <p:cxnSp>
          <p:nvCxnSpPr>
            <p:cNvPr id="9" name="Straight Arrow Connector 8">
              <a:extLst>
                <a:ext uri="{FF2B5EF4-FFF2-40B4-BE49-F238E27FC236}">
                  <a16:creationId xmlns:a16="http://schemas.microsoft.com/office/drawing/2014/main" id="{DD2C74A2-2658-FF0E-5AEC-96EA5C7B4CB3}"/>
                </a:ext>
              </a:extLst>
            </p:cNvPr>
            <p:cNvCxnSpPr>
              <a:cxnSpLocks/>
            </p:cNvCxnSpPr>
            <p:nvPr/>
          </p:nvCxnSpPr>
          <p:spPr>
            <a:xfrm>
              <a:off x="4625516" y="2363885"/>
              <a:ext cx="246348" cy="31957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9CD723FC-F062-08FD-B7C8-C2D8E2C5D8B8}"/>
                </a:ext>
              </a:extLst>
            </p:cNvPr>
            <p:cNvSpPr txBox="1"/>
            <p:nvPr/>
          </p:nvSpPr>
          <p:spPr>
            <a:xfrm>
              <a:off x="2537284" y="1628800"/>
              <a:ext cx="2088232" cy="646331"/>
            </a:xfrm>
            <a:prstGeom prst="rect">
              <a:avLst/>
            </a:prstGeom>
            <a:solidFill>
              <a:schemeClr val="accent6">
                <a:lumMod val="20000"/>
                <a:lumOff val="80000"/>
              </a:schemeClr>
            </a:solidFill>
            <a:ln>
              <a:noFill/>
            </a:ln>
          </p:spPr>
          <p:txBody>
            <a:bodyPr wrap="square" rtlCol="0">
              <a:spAutoFit/>
            </a:bodyPr>
            <a:lstStyle/>
            <a:p>
              <a:r>
                <a:rPr lang="en-CH" dirty="0"/>
                <a:t>Name of the variable that varies</a:t>
              </a:r>
            </a:p>
          </p:txBody>
        </p:sp>
        <p:sp>
          <p:nvSpPr>
            <p:cNvPr id="11" name="TextBox 10">
              <a:extLst>
                <a:ext uri="{FF2B5EF4-FFF2-40B4-BE49-F238E27FC236}">
                  <a16:creationId xmlns:a16="http://schemas.microsoft.com/office/drawing/2014/main" id="{F2802A0A-147A-C3D6-007F-7CF013B03839}"/>
                </a:ext>
              </a:extLst>
            </p:cNvPr>
            <p:cNvSpPr txBox="1"/>
            <p:nvPr/>
          </p:nvSpPr>
          <p:spPr>
            <a:xfrm>
              <a:off x="5417604" y="1628799"/>
              <a:ext cx="2088232" cy="646331"/>
            </a:xfrm>
            <a:prstGeom prst="rect">
              <a:avLst/>
            </a:prstGeom>
            <a:solidFill>
              <a:schemeClr val="accent1">
                <a:lumMod val="20000"/>
                <a:lumOff val="80000"/>
              </a:schemeClr>
            </a:solidFill>
            <a:ln>
              <a:noFill/>
            </a:ln>
          </p:spPr>
          <p:txBody>
            <a:bodyPr wrap="square" rtlCol="0">
              <a:spAutoFit/>
            </a:bodyPr>
            <a:lstStyle/>
            <a:p>
              <a:r>
                <a:rPr lang="en-CH" dirty="0"/>
                <a:t>List of values for </a:t>
              </a:r>
              <a:r>
                <a:rPr lang="en-CH"/>
                <a:t>the variable </a:t>
              </a:r>
              <a:endParaRPr lang="en-CH" dirty="0"/>
            </a:p>
          </p:txBody>
        </p:sp>
        <p:cxnSp>
          <p:nvCxnSpPr>
            <p:cNvPr id="12" name="Straight Arrow Connector 11">
              <a:extLst>
                <a:ext uri="{FF2B5EF4-FFF2-40B4-BE49-F238E27FC236}">
                  <a16:creationId xmlns:a16="http://schemas.microsoft.com/office/drawing/2014/main" id="{3D69B765-A835-F243-6E43-0EE6C52B5B97}"/>
                </a:ext>
              </a:extLst>
            </p:cNvPr>
            <p:cNvCxnSpPr>
              <a:cxnSpLocks/>
            </p:cNvCxnSpPr>
            <p:nvPr/>
          </p:nvCxnSpPr>
          <p:spPr>
            <a:xfrm flipH="1">
              <a:off x="6097864" y="2321816"/>
              <a:ext cx="76873" cy="2973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E55F8220-23F6-94FC-5844-6D2F267D0804}"/>
                </a:ext>
              </a:extLst>
            </p:cNvPr>
            <p:cNvCxnSpPr>
              <a:cxnSpLocks/>
            </p:cNvCxnSpPr>
            <p:nvPr/>
          </p:nvCxnSpPr>
          <p:spPr>
            <a:xfrm flipH="1" flipV="1">
              <a:off x="5453608" y="3191501"/>
              <a:ext cx="1147484" cy="2374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EBBB4F6E-973B-4013-A196-32392FF504A5}"/>
                </a:ext>
              </a:extLst>
            </p:cNvPr>
            <p:cNvSpPr txBox="1"/>
            <p:nvPr/>
          </p:nvSpPr>
          <p:spPr>
            <a:xfrm>
              <a:off x="6601092" y="3112592"/>
              <a:ext cx="2202353" cy="923330"/>
            </a:xfrm>
            <a:prstGeom prst="rect">
              <a:avLst/>
            </a:prstGeom>
            <a:solidFill>
              <a:schemeClr val="accent6">
                <a:lumMod val="20000"/>
                <a:lumOff val="80000"/>
              </a:schemeClr>
            </a:solidFill>
            <a:ln>
              <a:noFill/>
            </a:ln>
          </p:spPr>
          <p:txBody>
            <a:bodyPr wrap="square" rtlCol="0">
              <a:spAutoFit/>
            </a:bodyPr>
            <a:lstStyle/>
            <a:p>
              <a:r>
                <a:rPr lang="en-CH" dirty="0"/>
                <a:t>The test must take an argument </a:t>
              </a:r>
              <a:r>
                <a:rPr lang="en-US" dirty="0"/>
                <a:t>with </a:t>
              </a:r>
              <a:r>
                <a:rPr lang="en-CH" dirty="0"/>
                <a:t>the same name</a:t>
              </a:r>
            </a:p>
          </p:txBody>
        </p:sp>
      </p:grpSp>
    </p:spTree>
    <p:extLst>
      <p:ext uri="{BB962C8B-B14F-4D97-AF65-F5344CB8AC3E}">
        <p14:creationId xmlns:p14="http://schemas.microsoft.com/office/powerpoint/2010/main" val="34581525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5E794D-A816-DE2E-02DB-4A3DAF98F073}"/>
              </a:ext>
            </a:extLst>
          </p:cNvPr>
          <p:cNvSpPr>
            <a:spLocks noGrp="1"/>
          </p:cNvSpPr>
          <p:nvPr>
            <p:ph type="title"/>
          </p:nvPr>
        </p:nvSpPr>
        <p:spPr/>
        <p:txBody>
          <a:bodyPr>
            <a:normAutofit/>
          </a:bodyPr>
          <a:lstStyle/>
          <a:p>
            <a:r>
              <a:rPr lang="en-CH" sz="4000" dirty="0"/>
              <a:t>Example with multiple values</a:t>
            </a:r>
          </a:p>
        </p:txBody>
      </p:sp>
      <p:sp>
        <p:nvSpPr>
          <p:cNvPr id="8" name="Content Placeholder 7">
            <a:extLst>
              <a:ext uri="{FF2B5EF4-FFF2-40B4-BE49-F238E27FC236}">
                <a16:creationId xmlns:a16="http://schemas.microsoft.com/office/drawing/2014/main" id="{461AE312-03C8-E972-96D9-41CD5B51457F}"/>
              </a:ext>
            </a:extLst>
          </p:cNvPr>
          <p:cNvSpPr>
            <a:spLocks noGrp="1"/>
          </p:cNvSpPr>
          <p:nvPr>
            <p:ph idx="1"/>
          </p:nvPr>
        </p:nvSpPr>
        <p:spPr/>
        <p:txBody>
          <a:bodyPr/>
          <a:lstStyle/>
          <a:p>
            <a:r>
              <a:rPr lang="en-CH" sz="2800" dirty="0"/>
              <a:t>This is a more typical case with several input values and the expected result of the test</a:t>
            </a:r>
          </a:p>
          <a:p>
            <a:endParaRPr lang="en-CH" dirty="0"/>
          </a:p>
        </p:txBody>
      </p:sp>
      <p:sp>
        <p:nvSpPr>
          <p:cNvPr id="4" name="Date Placeholder 3">
            <a:extLst>
              <a:ext uri="{FF2B5EF4-FFF2-40B4-BE49-F238E27FC236}">
                <a16:creationId xmlns:a16="http://schemas.microsoft.com/office/drawing/2014/main" id="{F008F6C7-272E-E0E7-2AC1-0E5DBFF243FC}"/>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6A5EEAF1-BFE1-C024-C5A6-9C47CF4D4D73}"/>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1289D674-EF65-B7C3-39FF-36B621197588}"/>
              </a:ext>
            </a:extLst>
          </p:cNvPr>
          <p:cNvSpPr>
            <a:spLocks noGrp="1"/>
          </p:cNvSpPr>
          <p:nvPr>
            <p:ph type="sldNum" sz="quarter" idx="12"/>
          </p:nvPr>
        </p:nvSpPr>
        <p:spPr/>
        <p:txBody>
          <a:bodyPr/>
          <a:lstStyle/>
          <a:p>
            <a:fld id="{EF79ADEA-B933-47CC-A4E9-04E6298B917C}" type="slidenum">
              <a:rPr lang="en-US" smtClean="0"/>
              <a:pPr/>
              <a:t>25</a:t>
            </a:fld>
            <a:endParaRPr lang="en-US"/>
          </a:p>
        </p:txBody>
      </p:sp>
      <p:sp>
        <p:nvSpPr>
          <p:cNvPr id="3" name="TextBox 2">
            <a:extLst>
              <a:ext uri="{FF2B5EF4-FFF2-40B4-BE49-F238E27FC236}">
                <a16:creationId xmlns:a16="http://schemas.microsoft.com/office/drawing/2014/main" id="{4D13BC2E-FBCF-9F57-C77B-6FBF5880DAA5}"/>
              </a:ext>
            </a:extLst>
          </p:cNvPr>
          <p:cNvSpPr txBox="1"/>
          <p:nvPr/>
        </p:nvSpPr>
        <p:spPr>
          <a:xfrm>
            <a:off x="1559496" y="2780928"/>
            <a:ext cx="4968552" cy="2554545"/>
          </a:xfrm>
          <a:prstGeom prst="rect">
            <a:avLst/>
          </a:prstGeom>
          <a:solidFill>
            <a:schemeClr val="bg1">
              <a:lumMod val="95000"/>
            </a:schemeClr>
          </a:solidFill>
        </p:spPr>
        <p:txBody>
          <a:bodyPr wrap="square">
            <a:spAutoFit/>
          </a:bodyPr>
          <a:lstStyle/>
          <a:p>
            <a:r>
              <a:rPr lang="en-US" sz="2000" dirty="0">
                <a:solidFill>
                  <a:srgbClr val="0033B3"/>
                </a:solidFill>
                <a:effectLst/>
                <a:latin typeface="Consolas" panose="020B0609020204030204" pitchFamily="49" charset="0"/>
                <a:cs typeface="Consolas" panose="020B0609020204030204" pitchFamily="49" charset="0"/>
              </a:rPr>
              <a:t>def </a:t>
            </a:r>
            <a:r>
              <a:rPr lang="en-US" sz="2000" dirty="0">
                <a:solidFill>
                  <a:srgbClr val="00627A"/>
                </a:solidFill>
                <a:effectLst/>
                <a:latin typeface="Consolas" panose="020B0609020204030204" pitchFamily="49" charset="0"/>
                <a:cs typeface="Consolas" panose="020B0609020204030204" pitchFamily="49" charset="0"/>
              </a:rPr>
              <a:t>test_for_loop_multiple</a:t>
            </a:r>
            <a:r>
              <a:rPr lang="en-US" sz="2000" dirty="0">
                <a:solidFill>
                  <a:srgbClr val="080808"/>
                </a:solidFill>
                <a:effectLst/>
                <a:latin typeface="Consolas" panose="020B0609020204030204" pitchFamily="49" charset="0"/>
                <a:cs typeface="Consolas" panose="020B0609020204030204" pitchFamily="49" charset="0"/>
              </a:rPr>
              <a:t>():</a:t>
            </a:r>
            <a:br>
              <a:rPr lang="en-US" sz="2000" dirty="0">
                <a:solidFill>
                  <a:srgbClr val="080808"/>
                </a:solidFill>
                <a:effectLst/>
                <a:latin typeface="Consolas" panose="020B0609020204030204" pitchFamily="49" charset="0"/>
                <a:cs typeface="Consolas" panose="020B0609020204030204" pitchFamily="49" charset="0"/>
              </a:rPr>
            </a:br>
            <a:r>
              <a:rPr lang="en-US" sz="2000" dirty="0">
                <a:solidFill>
                  <a:srgbClr val="080808"/>
                </a:solidFill>
                <a:effectLst/>
                <a:latin typeface="Consolas" panose="020B0609020204030204" pitchFamily="49" charset="0"/>
                <a:cs typeface="Consolas" panose="020B0609020204030204" pitchFamily="49" charset="0"/>
              </a:rPr>
              <a:t>    cases = [</a:t>
            </a:r>
          </a:p>
          <a:p>
            <a:r>
              <a:rPr lang="en-US" sz="2000" dirty="0">
                <a:solidFill>
                  <a:srgbClr val="080808"/>
                </a:solidFill>
                <a:latin typeface="Consolas" panose="020B0609020204030204" pitchFamily="49" charset="0"/>
                <a:cs typeface="Consolas" panose="020B0609020204030204" pitchFamily="49" charset="0"/>
              </a:rPr>
              <a:t>		</a:t>
            </a:r>
            <a:r>
              <a:rPr lang="en-US" sz="2000" dirty="0">
                <a:solidFill>
                  <a:srgbClr val="080808"/>
                </a:solidFill>
                <a:effectLst/>
                <a:latin typeface="Consolas" panose="020B0609020204030204" pitchFamily="49" charset="0"/>
                <a:cs typeface="Consolas" panose="020B0609020204030204" pitchFamily="49" charset="0"/>
              </a:rPr>
              <a:t>(</a:t>
            </a:r>
            <a:r>
              <a:rPr lang="en-US" sz="2000" dirty="0">
                <a:solidFill>
                  <a:srgbClr val="1750EB"/>
                </a:solidFill>
                <a:effectLst/>
                <a:latin typeface="Consolas" panose="020B0609020204030204" pitchFamily="49" charset="0"/>
                <a:cs typeface="Consolas" panose="020B0609020204030204" pitchFamily="49" charset="0"/>
              </a:rPr>
              <a:t>1</a:t>
            </a: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067D17"/>
                </a:solidFill>
                <a:effectLst/>
                <a:latin typeface="Consolas" panose="020B0609020204030204" pitchFamily="49" charset="0"/>
                <a:cs typeface="Consolas" panose="020B0609020204030204" pitchFamily="49" charset="0"/>
              </a:rPr>
              <a:t>'hi'</a:t>
            </a: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067D17"/>
                </a:solidFill>
                <a:effectLst/>
                <a:latin typeface="Consolas" panose="020B0609020204030204" pitchFamily="49" charset="0"/>
                <a:cs typeface="Consolas" panose="020B0609020204030204" pitchFamily="49" charset="0"/>
              </a:rPr>
              <a:t>'hi’</a:t>
            </a:r>
            <a:r>
              <a:rPr lang="en-US" sz="2000" dirty="0">
                <a:solidFill>
                  <a:srgbClr val="080808"/>
                </a:solidFill>
                <a:effectLst/>
                <a:latin typeface="Consolas" panose="020B0609020204030204" pitchFamily="49" charset="0"/>
                <a:cs typeface="Consolas" panose="020B0609020204030204" pitchFamily="49" charset="0"/>
              </a:rPr>
              <a:t>), </a:t>
            </a:r>
          </a:p>
          <a:p>
            <a:r>
              <a:rPr lang="en-US" sz="2000" dirty="0">
                <a:solidFill>
                  <a:srgbClr val="080808"/>
                </a:solidFill>
                <a:latin typeface="Consolas" panose="020B0609020204030204" pitchFamily="49" charset="0"/>
                <a:cs typeface="Consolas" panose="020B0609020204030204" pitchFamily="49" charset="0"/>
              </a:rPr>
              <a:t>		</a:t>
            </a:r>
            <a:r>
              <a:rPr lang="en-US" sz="2000" dirty="0">
                <a:solidFill>
                  <a:srgbClr val="080808"/>
                </a:solidFill>
                <a:effectLst/>
                <a:latin typeface="Consolas" panose="020B0609020204030204" pitchFamily="49" charset="0"/>
                <a:cs typeface="Consolas" panose="020B0609020204030204" pitchFamily="49" charset="0"/>
              </a:rPr>
              <a:t>(</a:t>
            </a:r>
            <a:r>
              <a:rPr lang="en-US" sz="2000" dirty="0">
                <a:solidFill>
                  <a:srgbClr val="1750EB"/>
                </a:solidFill>
                <a:effectLst/>
                <a:latin typeface="Consolas" panose="020B0609020204030204" pitchFamily="49" charset="0"/>
                <a:cs typeface="Consolas" panose="020B0609020204030204" pitchFamily="49" charset="0"/>
              </a:rPr>
              <a:t>2</a:t>
            </a: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067D17"/>
                </a:solidFill>
                <a:effectLst/>
                <a:latin typeface="Consolas" panose="020B0609020204030204" pitchFamily="49" charset="0"/>
                <a:cs typeface="Consolas" panose="020B0609020204030204" pitchFamily="49" charset="0"/>
              </a:rPr>
              <a:t>'no'</a:t>
            </a: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067D17"/>
                </a:solidFill>
                <a:effectLst/>
                <a:latin typeface="Consolas" panose="020B0609020204030204" pitchFamily="49" charset="0"/>
                <a:cs typeface="Consolas" panose="020B0609020204030204" pitchFamily="49" charset="0"/>
              </a:rPr>
              <a:t>'nono’</a:t>
            </a:r>
            <a:r>
              <a:rPr lang="en-US" sz="2000" dirty="0">
                <a:solidFill>
                  <a:srgbClr val="080808"/>
                </a:solidFill>
                <a:effectLst/>
                <a:latin typeface="Consolas" panose="020B0609020204030204" pitchFamily="49" charset="0"/>
                <a:cs typeface="Consolas" panose="020B0609020204030204" pitchFamily="49" charset="0"/>
              </a:rPr>
              <a:t>)</a:t>
            </a:r>
          </a:p>
          <a:p>
            <a:r>
              <a:rPr lang="en-US" sz="2000" dirty="0">
                <a:solidFill>
                  <a:srgbClr val="080808"/>
                </a:solidFill>
                <a:latin typeface="Consolas" panose="020B0609020204030204" pitchFamily="49" charset="0"/>
                <a:cs typeface="Consolas" panose="020B0609020204030204" pitchFamily="49" charset="0"/>
              </a:rPr>
              <a:t>	 </a:t>
            </a:r>
            <a:r>
              <a:rPr lang="en-US" sz="2000" dirty="0">
                <a:solidFill>
                  <a:srgbClr val="080808"/>
                </a:solidFill>
                <a:effectLst/>
                <a:latin typeface="Consolas" panose="020B0609020204030204" pitchFamily="49" charset="0"/>
                <a:cs typeface="Consolas" panose="020B0609020204030204" pitchFamily="49" charset="0"/>
              </a:rPr>
              <a:t>]</a:t>
            </a:r>
            <a:br>
              <a:rPr lang="en-US" sz="2000" dirty="0">
                <a:solidFill>
                  <a:srgbClr val="080808"/>
                </a:solidFill>
                <a:effectLst/>
                <a:latin typeface="Consolas" panose="020B0609020204030204" pitchFamily="49" charset="0"/>
                <a:cs typeface="Consolas" panose="020B0609020204030204" pitchFamily="49" charset="0"/>
              </a:rPr>
            </a:b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0033B3"/>
                </a:solidFill>
                <a:effectLst/>
                <a:latin typeface="Consolas" panose="020B0609020204030204" pitchFamily="49" charset="0"/>
                <a:cs typeface="Consolas" panose="020B0609020204030204" pitchFamily="49" charset="0"/>
              </a:rPr>
              <a:t>for </a:t>
            </a:r>
            <a:r>
              <a:rPr lang="en-US" sz="2000" dirty="0">
                <a:solidFill>
                  <a:srgbClr val="080808"/>
                </a:solidFill>
                <a:effectLst/>
                <a:latin typeface="Consolas" panose="020B0609020204030204" pitchFamily="49" charset="0"/>
                <a:cs typeface="Consolas" panose="020B0609020204030204" pitchFamily="49" charset="0"/>
              </a:rPr>
              <a:t>a, b, expected </a:t>
            </a:r>
            <a:r>
              <a:rPr lang="en-US" sz="2000" dirty="0">
                <a:solidFill>
                  <a:srgbClr val="0033B3"/>
                </a:solidFill>
                <a:effectLst/>
                <a:latin typeface="Consolas" panose="020B0609020204030204" pitchFamily="49" charset="0"/>
                <a:cs typeface="Consolas" panose="020B0609020204030204" pitchFamily="49" charset="0"/>
              </a:rPr>
              <a:t>in </a:t>
            </a:r>
            <a:r>
              <a:rPr lang="en-US" sz="2000" dirty="0">
                <a:solidFill>
                  <a:srgbClr val="080808"/>
                </a:solidFill>
                <a:effectLst/>
                <a:latin typeface="Consolas" panose="020B0609020204030204" pitchFamily="49" charset="0"/>
                <a:cs typeface="Consolas" panose="020B0609020204030204" pitchFamily="49" charset="0"/>
              </a:rPr>
              <a:t>cases:</a:t>
            </a:r>
            <a:br>
              <a:rPr lang="en-US" sz="2000" dirty="0">
                <a:solidFill>
                  <a:srgbClr val="080808"/>
                </a:solidFill>
                <a:effectLst/>
                <a:latin typeface="Consolas" panose="020B0609020204030204" pitchFamily="49" charset="0"/>
                <a:cs typeface="Consolas" panose="020B0609020204030204" pitchFamily="49" charset="0"/>
              </a:rPr>
            </a:br>
            <a:r>
              <a:rPr lang="en-US" sz="2000" dirty="0">
                <a:solidFill>
                  <a:srgbClr val="080808"/>
                </a:solidFill>
                <a:effectLst/>
                <a:latin typeface="Consolas" panose="020B0609020204030204" pitchFamily="49" charset="0"/>
                <a:cs typeface="Consolas" panose="020B0609020204030204" pitchFamily="49" charset="0"/>
              </a:rPr>
              <a:t>        result = b * a</a:t>
            </a:r>
            <a:br>
              <a:rPr lang="en-US" sz="2000" dirty="0">
                <a:solidFill>
                  <a:srgbClr val="080808"/>
                </a:solidFill>
                <a:effectLst/>
                <a:latin typeface="Consolas" panose="020B0609020204030204" pitchFamily="49" charset="0"/>
                <a:cs typeface="Consolas" panose="020B0609020204030204" pitchFamily="49" charset="0"/>
              </a:rPr>
            </a:br>
            <a:r>
              <a:rPr lang="en-US" sz="2000" dirty="0">
                <a:solidFill>
                  <a:srgbClr val="080808"/>
                </a:solidFill>
                <a:effectLst/>
                <a:latin typeface="Consolas" panose="020B0609020204030204" pitchFamily="49" charset="0"/>
                <a:cs typeface="Consolas" panose="020B0609020204030204" pitchFamily="49" charset="0"/>
              </a:rPr>
              <a:t>        </a:t>
            </a:r>
            <a:r>
              <a:rPr lang="en-US" sz="2000" dirty="0">
                <a:solidFill>
                  <a:srgbClr val="0033B3"/>
                </a:solidFill>
                <a:effectLst/>
                <a:latin typeface="Consolas" panose="020B0609020204030204" pitchFamily="49" charset="0"/>
                <a:cs typeface="Consolas" panose="020B0609020204030204" pitchFamily="49" charset="0"/>
              </a:rPr>
              <a:t>assert </a:t>
            </a:r>
            <a:r>
              <a:rPr lang="en-US" sz="2000" dirty="0">
                <a:solidFill>
                  <a:srgbClr val="080808"/>
                </a:solidFill>
                <a:effectLst/>
                <a:latin typeface="Consolas" panose="020B0609020204030204" pitchFamily="49" charset="0"/>
                <a:cs typeface="Consolas" panose="020B0609020204030204" pitchFamily="49" charset="0"/>
              </a:rPr>
              <a:t>result == expected</a:t>
            </a:r>
          </a:p>
        </p:txBody>
      </p:sp>
      <p:sp>
        <p:nvSpPr>
          <p:cNvPr id="7" name="TextBox 6">
            <a:extLst>
              <a:ext uri="{FF2B5EF4-FFF2-40B4-BE49-F238E27FC236}">
                <a16:creationId xmlns:a16="http://schemas.microsoft.com/office/drawing/2014/main" id="{92332EB8-8D2A-C235-AD6A-7D30A0BDCE11}"/>
              </a:ext>
            </a:extLst>
          </p:cNvPr>
          <p:cNvSpPr txBox="1"/>
          <p:nvPr/>
        </p:nvSpPr>
        <p:spPr>
          <a:xfrm>
            <a:off x="7608168" y="3462152"/>
            <a:ext cx="2952328" cy="923330"/>
          </a:xfrm>
          <a:prstGeom prst="rect">
            <a:avLst/>
          </a:prstGeom>
          <a:solidFill>
            <a:schemeClr val="accent4">
              <a:lumMod val="20000"/>
              <a:lumOff val="80000"/>
            </a:schemeClr>
          </a:solidFill>
          <a:ln>
            <a:noFill/>
          </a:ln>
        </p:spPr>
        <p:txBody>
          <a:bodyPr wrap="square" rtlCol="0">
            <a:spAutoFit/>
          </a:bodyPr>
          <a:lstStyle/>
          <a:p>
            <a:r>
              <a:rPr lang="en-US" dirty="0">
                <a:solidFill>
                  <a:srgbClr val="00627A"/>
                </a:solidFill>
                <a:effectLst/>
                <a:latin typeface="Consolas" panose="020B0609020204030204" pitchFamily="49" charset="0"/>
                <a:cs typeface="Consolas" panose="020B0609020204030204" pitchFamily="49" charset="0"/>
              </a:rPr>
              <a:t>test_for_loop_multiple </a:t>
            </a:r>
            <a:r>
              <a:rPr lang="en-US" dirty="0">
                <a:effectLst/>
                <a:cs typeface="Consolas" panose="020B0609020204030204" pitchFamily="49" charset="0"/>
              </a:rPr>
              <a:t>runs once and loops over </a:t>
            </a:r>
            <a:br>
              <a:rPr lang="en-US" dirty="0">
                <a:effectLst/>
                <a:cs typeface="Consolas" panose="020B0609020204030204" pitchFamily="49" charset="0"/>
              </a:rPr>
            </a:br>
            <a:r>
              <a:rPr lang="en-US" dirty="0">
                <a:effectLst/>
                <a:cs typeface="Consolas" panose="020B0609020204030204" pitchFamily="49" charset="0"/>
              </a:rPr>
              <a:t>2 test cases</a:t>
            </a:r>
            <a:endParaRPr lang="en-CH" dirty="0"/>
          </a:p>
        </p:txBody>
      </p:sp>
    </p:spTree>
    <p:extLst>
      <p:ext uri="{BB962C8B-B14F-4D97-AF65-F5344CB8AC3E}">
        <p14:creationId xmlns:p14="http://schemas.microsoft.com/office/powerpoint/2010/main" val="68739093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DBE7448E-924B-25D5-F1A9-59F0A8D09B54}"/>
              </a:ext>
            </a:extLst>
          </p:cNvPr>
          <p:cNvSpPr txBox="1"/>
          <p:nvPr/>
        </p:nvSpPr>
        <p:spPr>
          <a:xfrm>
            <a:off x="2351584" y="1298460"/>
            <a:ext cx="2744836" cy="923330"/>
          </a:xfrm>
          <a:prstGeom prst="rect">
            <a:avLst/>
          </a:prstGeom>
          <a:solidFill>
            <a:schemeClr val="accent6">
              <a:lumMod val="20000"/>
              <a:lumOff val="80000"/>
            </a:schemeClr>
          </a:solidFill>
          <a:ln>
            <a:noFill/>
          </a:ln>
        </p:spPr>
        <p:txBody>
          <a:bodyPr wrap="square" rtlCol="0">
            <a:spAutoFit/>
          </a:bodyPr>
          <a:lstStyle/>
          <a:p>
            <a:r>
              <a:rPr lang="en-CH" dirty="0"/>
              <a:t>Name of all the variables, separated by commas in one string</a:t>
            </a:r>
          </a:p>
        </p:txBody>
      </p:sp>
      <p:sp>
        <p:nvSpPr>
          <p:cNvPr id="2" name="Title 1">
            <a:extLst>
              <a:ext uri="{FF2B5EF4-FFF2-40B4-BE49-F238E27FC236}">
                <a16:creationId xmlns:a16="http://schemas.microsoft.com/office/drawing/2014/main" id="{695E794D-A816-DE2E-02DB-4A3DAF98F073}"/>
              </a:ext>
            </a:extLst>
          </p:cNvPr>
          <p:cNvSpPr>
            <a:spLocks noGrp="1"/>
          </p:cNvSpPr>
          <p:nvPr>
            <p:ph type="title"/>
          </p:nvPr>
        </p:nvSpPr>
        <p:spPr>
          <a:xfrm>
            <a:off x="838200" y="365125"/>
            <a:ext cx="10515600" cy="722847"/>
          </a:xfrm>
        </p:spPr>
        <p:txBody>
          <a:bodyPr>
            <a:normAutofit fontScale="90000"/>
          </a:bodyPr>
          <a:lstStyle/>
          <a:p>
            <a:r>
              <a:rPr lang="en-CH" dirty="0"/>
              <a:t>Same example, with the </a:t>
            </a:r>
            <a:r>
              <a:rPr lang="en-CH" sz="3600" dirty="0">
                <a:latin typeface="Consolas" panose="020B0609020204030204" pitchFamily="49" charset="0"/>
                <a:cs typeface="Consolas" panose="020B0609020204030204" pitchFamily="49" charset="0"/>
              </a:rPr>
              <a:t>parametrize</a:t>
            </a:r>
            <a:r>
              <a:rPr lang="en-CH" dirty="0"/>
              <a:t> decorator</a:t>
            </a:r>
          </a:p>
        </p:txBody>
      </p:sp>
      <p:sp>
        <p:nvSpPr>
          <p:cNvPr id="4" name="Date Placeholder 3">
            <a:extLst>
              <a:ext uri="{FF2B5EF4-FFF2-40B4-BE49-F238E27FC236}">
                <a16:creationId xmlns:a16="http://schemas.microsoft.com/office/drawing/2014/main" id="{F008F6C7-272E-E0E7-2AC1-0E5DBFF243FC}"/>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6A5EEAF1-BFE1-C024-C5A6-9C47CF4D4D73}"/>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1289D674-EF65-B7C3-39FF-36B621197588}"/>
              </a:ext>
            </a:extLst>
          </p:cNvPr>
          <p:cNvSpPr>
            <a:spLocks noGrp="1"/>
          </p:cNvSpPr>
          <p:nvPr>
            <p:ph type="sldNum" sz="quarter" idx="12"/>
          </p:nvPr>
        </p:nvSpPr>
        <p:spPr/>
        <p:txBody>
          <a:bodyPr/>
          <a:lstStyle/>
          <a:p>
            <a:fld id="{EF79ADEA-B933-47CC-A4E9-04E6298B917C}" type="slidenum">
              <a:rPr lang="en-US" smtClean="0"/>
              <a:pPr/>
              <a:t>26</a:t>
            </a:fld>
            <a:endParaRPr lang="en-US"/>
          </a:p>
        </p:txBody>
      </p:sp>
      <p:sp>
        <p:nvSpPr>
          <p:cNvPr id="16" name="TextBox 15">
            <a:extLst>
              <a:ext uri="{FF2B5EF4-FFF2-40B4-BE49-F238E27FC236}">
                <a16:creationId xmlns:a16="http://schemas.microsoft.com/office/drawing/2014/main" id="{BB82E506-A5E0-59CB-3649-19071CBB58B5}"/>
              </a:ext>
            </a:extLst>
          </p:cNvPr>
          <p:cNvSpPr txBox="1"/>
          <p:nvPr/>
        </p:nvSpPr>
        <p:spPr>
          <a:xfrm>
            <a:off x="719372" y="2372878"/>
            <a:ext cx="10515600" cy="1200329"/>
          </a:xfrm>
          <a:prstGeom prst="rect">
            <a:avLst/>
          </a:prstGeom>
          <a:solidFill>
            <a:schemeClr val="bg1">
              <a:lumMod val="95000"/>
            </a:schemeClr>
          </a:solidFill>
        </p:spPr>
        <p:txBody>
          <a:bodyPr wrap="square">
            <a:spAutoFit/>
          </a:bodyPr>
          <a:lstStyle/>
          <a:p>
            <a:r>
              <a:rPr lang="en-US" sz="1800" dirty="0">
                <a:solidFill>
                  <a:srgbClr val="9E880D"/>
                </a:solidFill>
                <a:effectLst/>
                <a:latin typeface="Consolas" panose="020B0609020204030204" pitchFamily="49" charset="0"/>
                <a:cs typeface="Consolas" panose="020B0609020204030204" pitchFamily="49" charset="0"/>
              </a:rPr>
              <a:t>@pytest.mark.parametrize</a:t>
            </a:r>
            <a:r>
              <a:rPr lang="en-US" sz="1800" dirty="0">
                <a:solidFill>
                  <a:srgbClr val="080808"/>
                </a:solidFill>
                <a:effectLst/>
                <a:latin typeface="Consolas" panose="020B0609020204030204" pitchFamily="49" charset="0"/>
                <a:cs typeface="Consolas" panose="020B0609020204030204" pitchFamily="49" charset="0"/>
              </a:rPr>
              <a:t>(</a:t>
            </a:r>
            <a:r>
              <a:rPr lang="en-US" sz="1800" dirty="0">
                <a:solidFill>
                  <a:srgbClr val="067D17"/>
                </a:solidFill>
                <a:effectLst/>
                <a:latin typeface="Consolas" panose="020B0609020204030204" pitchFamily="49" charset="0"/>
                <a:cs typeface="Consolas" panose="020B0609020204030204" pitchFamily="49" charset="0"/>
              </a:rPr>
              <a:t>'a, b, expected'</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1750EB"/>
                </a:solidFill>
                <a:effectLst/>
                <a:latin typeface="Consolas" panose="020B0609020204030204" pitchFamily="49" charset="0"/>
                <a:cs typeface="Consolas" panose="020B0609020204030204" pitchFamily="49" charset="0"/>
              </a:rPr>
              <a:t>1</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67D17"/>
                </a:solidFill>
                <a:effectLst/>
                <a:latin typeface="Consolas" panose="020B0609020204030204" pitchFamily="49" charset="0"/>
                <a:cs typeface="Consolas" panose="020B0609020204030204" pitchFamily="49" charset="0"/>
              </a:rPr>
              <a:t>'hi'</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67D17"/>
                </a:solidFill>
                <a:effectLst/>
                <a:latin typeface="Consolas" panose="020B0609020204030204" pitchFamily="49" charset="0"/>
                <a:cs typeface="Consolas" panose="020B0609020204030204" pitchFamily="49" charset="0"/>
              </a:rPr>
              <a:t>'hi'</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1750EB"/>
                </a:solidFill>
                <a:effectLst/>
                <a:latin typeface="Consolas" panose="020B0609020204030204" pitchFamily="49" charset="0"/>
                <a:cs typeface="Consolas" panose="020B0609020204030204" pitchFamily="49" charset="0"/>
              </a:rPr>
              <a:t>2</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67D17"/>
                </a:solidFill>
                <a:effectLst/>
                <a:latin typeface="Consolas" panose="020B0609020204030204" pitchFamily="49" charset="0"/>
                <a:cs typeface="Consolas" panose="020B0609020204030204" pitchFamily="49" charset="0"/>
              </a:rPr>
              <a:t>'no'</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67D17"/>
                </a:solidFill>
                <a:effectLst/>
                <a:latin typeface="Consolas" panose="020B0609020204030204" pitchFamily="49" charset="0"/>
                <a:cs typeface="Consolas" panose="020B0609020204030204" pitchFamily="49" charset="0"/>
              </a:rPr>
              <a:t>'nono'</a:t>
            </a:r>
            <a:r>
              <a:rPr lang="en-US" sz="1800" dirty="0">
                <a:solidFill>
                  <a:srgbClr val="080808"/>
                </a:solidFill>
                <a:effectLst/>
                <a:latin typeface="Consolas" panose="020B0609020204030204" pitchFamily="49" charset="0"/>
                <a:cs typeface="Consolas" panose="020B0609020204030204" pitchFamily="49" charset="0"/>
              </a:rPr>
              <a:t>)])</a:t>
            </a:r>
            <a:br>
              <a:rPr lang="en-US" sz="1800" dirty="0">
                <a:solidFill>
                  <a:srgbClr val="080808"/>
                </a:solidFill>
                <a:effectLst/>
                <a:latin typeface="Consolas" panose="020B0609020204030204" pitchFamily="49" charset="0"/>
                <a:cs typeface="Consolas" panose="020B0609020204030204" pitchFamily="49" charset="0"/>
              </a:rPr>
            </a:br>
            <a:r>
              <a:rPr lang="en-US" sz="1800" dirty="0">
                <a:solidFill>
                  <a:srgbClr val="0033B3"/>
                </a:solidFill>
                <a:effectLst/>
                <a:latin typeface="Consolas" panose="020B0609020204030204" pitchFamily="49" charset="0"/>
                <a:cs typeface="Consolas" panose="020B0609020204030204" pitchFamily="49" charset="0"/>
              </a:rPr>
              <a:t>def </a:t>
            </a:r>
            <a:r>
              <a:rPr lang="en-US" sz="1800" dirty="0">
                <a:solidFill>
                  <a:srgbClr val="00627A"/>
                </a:solidFill>
                <a:effectLst/>
                <a:latin typeface="Consolas" panose="020B0609020204030204" pitchFamily="49" charset="0"/>
                <a:cs typeface="Consolas" panose="020B0609020204030204" pitchFamily="49" charset="0"/>
              </a:rPr>
              <a:t>test_parametrize_multiple</a:t>
            </a:r>
            <a:r>
              <a:rPr lang="en-US" sz="1800" dirty="0">
                <a:solidFill>
                  <a:srgbClr val="080808"/>
                </a:solidFill>
                <a:effectLst/>
                <a:latin typeface="Consolas" panose="020B0609020204030204" pitchFamily="49" charset="0"/>
                <a:cs typeface="Consolas" panose="020B0609020204030204" pitchFamily="49" charset="0"/>
              </a:rPr>
              <a:t>(a, b, expected):</a:t>
            </a:r>
            <a:br>
              <a:rPr lang="en-US" sz="1800"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latin typeface="Consolas" panose="020B0609020204030204" pitchFamily="49" charset="0"/>
                <a:cs typeface="Consolas" panose="020B0609020204030204" pitchFamily="49" charset="0"/>
              </a:rPr>
              <a:t>    </a:t>
            </a:r>
            <a:r>
              <a:rPr lang="en-US" sz="1800" dirty="0">
                <a:solidFill>
                  <a:srgbClr val="080808"/>
                </a:solidFill>
                <a:effectLst/>
                <a:latin typeface="Consolas" panose="020B0609020204030204" pitchFamily="49" charset="0"/>
                <a:cs typeface="Consolas" panose="020B0609020204030204" pitchFamily="49" charset="0"/>
              </a:rPr>
              <a:t>result = b * a</a:t>
            </a:r>
            <a:br>
              <a:rPr lang="en-US" sz="1800" dirty="0">
                <a:solidFill>
                  <a:srgbClr val="080808"/>
                </a:solidFill>
                <a:effectLst/>
                <a:latin typeface="Consolas" panose="020B0609020204030204" pitchFamily="49" charset="0"/>
                <a:cs typeface="Consolas" panose="020B0609020204030204" pitchFamily="49" charset="0"/>
              </a:rPr>
            </a:b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033B3"/>
                </a:solidFill>
                <a:effectLst/>
                <a:latin typeface="Consolas" panose="020B0609020204030204" pitchFamily="49" charset="0"/>
                <a:cs typeface="Consolas" panose="020B0609020204030204" pitchFamily="49" charset="0"/>
              </a:rPr>
              <a:t>assert </a:t>
            </a:r>
            <a:r>
              <a:rPr lang="en-US" sz="1800" dirty="0">
                <a:solidFill>
                  <a:srgbClr val="080808"/>
                </a:solidFill>
                <a:effectLst/>
                <a:latin typeface="Consolas" panose="020B0609020204030204" pitchFamily="49" charset="0"/>
                <a:cs typeface="Consolas" panose="020B0609020204030204" pitchFamily="49" charset="0"/>
              </a:rPr>
              <a:t>result == expected</a:t>
            </a:r>
          </a:p>
        </p:txBody>
      </p:sp>
      <p:cxnSp>
        <p:nvCxnSpPr>
          <p:cNvPr id="18" name="Straight Arrow Connector 17">
            <a:extLst>
              <a:ext uri="{FF2B5EF4-FFF2-40B4-BE49-F238E27FC236}">
                <a16:creationId xmlns:a16="http://schemas.microsoft.com/office/drawing/2014/main" id="{95D739A1-3EE3-98D5-EB71-C9B0113EA853}"/>
              </a:ext>
            </a:extLst>
          </p:cNvPr>
          <p:cNvCxnSpPr>
            <a:cxnSpLocks/>
          </p:cNvCxnSpPr>
          <p:nvPr/>
        </p:nvCxnSpPr>
        <p:spPr>
          <a:xfrm>
            <a:off x="4209703" y="2043198"/>
            <a:ext cx="246348" cy="31957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9DAD8B00-AA66-799E-37F5-2BC4CF42C728}"/>
              </a:ext>
            </a:extLst>
          </p:cNvPr>
          <p:cNvCxnSpPr>
            <a:cxnSpLocks/>
          </p:cNvCxnSpPr>
          <p:nvPr/>
        </p:nvCxnSpPr>
        <p:spPr>
          <a:xfrm flipH="1" flipV="1">
            <a:off x="6672064" y="2872187"/>
            <a:ext cx="2592288" cy="55681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F65AC81B-7620-F8C6-AF9D-35B30B2A3F12}"/>
              </a:ext>
            </a:extLst>
          </p:cNvPr>
          <p:cNvSpPr txBox="1"/>
          <p:nvPr/>
        </p:nvSpPr>
        <p:spPr>
          <a:xfrm>
            <a:off x="9480376" y="2828835"/>
            <a:ext cx="2202353" cy="1200329"/>
          </a:xfrm>
          <a:prstGeom prst="rect">
            <a:avLst/>
          </a:prstGeom>
          <a:solidFill>
            <a:schemeClr val="accent6">
              <a:lumMod val="20000"/>
              <a:lumOff val="80000"/>
            </a:schemeClr>
          </a:solidFill>
          <a:ln>
            <a:noFill/>
          </a:ln>
        </p:spPr>
        <p:txBody>
          <a:bodyPr wrap="square" rtlCol="0">
            <a:spAutoFit/>
          </a:bodyPr>
          <a:lstStyle/>
          <a:p>
            <a:r>
              <a:rPr lang="en-CH" dirty="0"/>
              <a:t>The test must take arguments </a:t>
            </a:r>
            <a:r>
              <a:rPr lang="en-US" dirty="0"/>
              <a:t>with </a:t>
            </a:r>
            <a:r>
              <a:rPr lang="en-CH" dirty="0"/>
              <a:t>the same names as in the string</a:t>
            </a:r>
          </a:p>
        </p:txBody>
      </p:sp>
      <p:sp>
        <p:nvSpPr>
          <p:cNvPr id="11" name="TextBox 10">
            <a:extLst>
              <a:ext uri="{FF2B5EF4-FFF2-40B4-BE49-F238E27FC236}">
                <a16:creationId xmlns:a16="http://schemas.microsoft.com/office/drawing/2014/main" id="{0CD9E6F6-98CB-0334-CC81-C99F39A1E774}"/>
              </a:ext>
            </a:extLst>
          </p:cNvPr>
          <p:cNvSpPr txBox="1"/>
          <p:nvPr/>
        </p:nvSpPr>
        <p:spPr>
          <a:xfrm>
            <a:off x="7735951" y="1268760"/>
            <a:ext cx="2744836" cy="923330"/>
          </a:xfrm>
          <a:prstGeom prst="rect">
            <a:avLst/>
          </a:prstGeom>
          <a:solidFill>
            <a:schemeClr val="accent1">
              <a:lumMod val="20000"/>
              <a:lumOff val="80000"/>
            </a:schemeClr>
          </a:solidFill>
          <a:ln>
            <a:noFill/>
          </a:ln>
        </p:spPr>
        <p:txBody>
          <a:bodyPr wrap="square" rtlCol="0">
            <a:spAutoFit/>
          </a:bodyPr>
          <a:lstStyle/>
          <a:p>
            <a:r>
              <a:rPr lang="en-CH" dirty="0"/>
              <a:t>List of tuples with the values for each varialbe, one for each test case</a:t>
            </a:r>
          </a:p>
        </p:txBody>
      </p:sp>
      <p:cxnSp>
        <p:nvCxnSpPr>
          <p:cNvPr id="12" name="Straight Arrow Connector 11">
            <a:extLst>
              <a:ext uri="{FF2B5EF4-FFF2-40B4-BE49-F238E27FC236}">
                <a16:creationId xmlns:a16="http://schemas.microsoft.com/office/drawing/2014/main" id="{D8DD66B0-D24F-A2A4-DA2A-6EC9C3EBF1E6}"/>
              </a:ext>
            </a:extLst>
          </p:cNvPr>
          <p:cNvCxnSpPr>
            <a:cxnSpLocks/>
          </p:cNvCxnSpPr>
          <p:nvPr/>
        </p:nvCxnSpPr>
        <p:spPr>
          <a:xfrm flipH="1">
            <a:off x="8407451" y="2105573"/>
            <a:ext cx="76873" cy="2973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9A2DC6DB-8546-C1A7-7502-19199937B470}"/>
              </a:ext>
            </a:extLst>
          </p:cNvPr>
          <p:cNvSpPr txBox="1"/>
          <p:nvPr/>
        </p:nvSpPr>
        <p:spPr>
          <a:xfrm>
            <a:off x="4299858" y="4626513"/>
            <a:ext cx="3592283" cy="1446550"/>
          </a:xfrm>
          <a:prstGeom prst="rect">
            <a:avLst/>
          </a:prstGeom>
          <a:solidFill>
            <a:schemeClr val="accent4">
              <a:lumMod val="20000"/>
              <a:lumOff val="80000"/>
            </a:schemeClr>
          </a:solidFill>
          <a:ln>
            <a:noFill/>
          </a:ln>
        </p:spPr>
        <p:txBody>
          <a:bodyPr wrap="square" rtlCol="0">
            <a:spAutoFit/>
          </a:bodyPr>
          <a:lstStyle/>
          <a:p>
            <a:r>
              <a:rPr lang="en-US" dirty="0">
                <a:solidFill>
                  <a:srgbClr val="00627A"/>
                </a:solidFill>
                <a:effectLst/>
                <a:latin typeface="Consolas" panose="020B0609020204030204" pitchFamily="49" charset="0"/>
                <a:cs typeface="Consolas" panose="020B0609020204030204" pitchFamily="49" charset="0"/>
              </a:rPr>
              <a:t>test_parametrize_multiple </a:t>
            </a:r>
            <a:r>
              <a:rPr lang="en-US" dirty="0">
                <a:effectLst/>
                <a:cs typeface="Consolas" panose="020B0609020204030204" pitchFamily="49" charset="0"/>
              </a:rPr>
              <a:t>runs 2</a:t>
            </a:r>
            <a:r>
              <a:rPr lang="en-US" dirty="0">
                <a:cs typeface="Consolas" panose="020B0609020204030204" pitchFamily="49" charset="0"/>
              </a:rPr>
              <a:t> times </a:t>
            </a:r>
            <a:r>
              <a:rPr lang="en-US" dirty="0">
                <a:effectLst/>
                <a:cs typeface="Consolas" panose="020B0609020204030204" pitchFamily="49" charset="0"/>
              </a:rPr>
              <a:t>with</a:t>
            </a:r>
            <a:r>
              <a:rPr lang="en-US" dirty="0">
                <a:cs typeface="Consolas" panose="020B0609020204030204" pitchFamily="49" charset="0"/>
              </a:rPr>
              <a:t> </a:t>
            </a:r>
            <a:br>
              <a:rPr lang="en-US" dirty="0">
                <a:cs typeface="Consolas" panose="020B0609020204030204" pitchFamily="49" charset="0"/>
              </a:rPr>
            </a:br>
            <a:r>
              <a:rPr lang="en-US" dirty="0">
                <a:cs typeface="Consolas" panose="020B0609020204030204" pitchFamily="49" charset="0"/>
              </a:rPr>
              <a:t>1) </a:t>
            </a:r>
            <a:r>
              <a:rPr lang="en-US" sz="1600" dirty="0">
                <a:effectLst/>
                <a:latin typeface="Consolas" panose="020B0609020204030204" pitchFamily="49" charset="0"/>
                <a:cs typeface="Consolas" panose="020B0609020204030204" pitchFamily="49" charset="0"/>
              </a:rPr>
              <a:t>a=1  b=‘hi’ expected=‘hi’</a:t>
            </a:r>
          </a:p>
          <a:p>
            <a:r>
              <a:rPr lang="en-US" dirty="0">
                <a:cs typeface="Consolas" panose="020B0609020204030204" pitchFamily="49" charset="0"/>
              </a:rPr>
              <a:t>and</a:t>
            </a:r>
          </a:p>
          <a:p>
            <a:r>
              <a:rPr lang="en-US" sz="1600" dirty="0">
                <a:latin typeface="Consolas" panose="020B0609020204030204" pitchFamily="49" charset="0"/>
                <a:cs typeface="Consolas" panose="020B0609020204030204" pitchFamily="49" charset="0"/>
              </a:rPr>
              <a:t>2) a=2 b=‘no’, expected=‘nono’</a:t>
            </a:r>
            <a:endParaRPr lang="en-CH"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0077665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9ED7A5C-D181-4AD7-BBBC-A6220A9C80F7}"/>
              </a:ext>
            </a:extLst>
          </p:cNvPr>
          <p:cNvSpPr txBox="1"/>
          <p:nvPr/>
        </p:nvSpPr>
        <p:spPr>
          <a:xfrm>
            <a:off x="719372" y="2372878"/>
            <a:ext cx="10515600" cy="1200329"/>
          </a:xfrm>
          <a:prstGeom prst="rect">
            <a:avLst/>
          </a:prstGeom>
          <a:solidFill>
            <a:schemeClr val="bg1">
              <a:lumMod val="95000"/>
            </a:schemeClr>
          </a:solidFill>
        </p:spPr>
        <p:txBody>
          <a:bodyPr wrap="square">
            <a:spAutoFit/>
          </a:bodyPr>
          <a:lstStyle/>
          <a:p>
            <a:r>
              <a:rPr lang="en-US" sz="1800" dirty="0">
                <a:solidFill>
                  <a:srgbClr val="9E880D"/>
                </a:solidFill>
                <a:effectLst/>
                <a:latin typeface="Consolas" panose="020B0609020204030204" pitchFamily="49" charset="0"/>
                <a:cs typeface="Consolas" panose="020B0609020204030204" pitchFamily="49" charset="0"/>
              </a:rPr>
              <a:t>@pytest.mark.parametrize</a:t>
            </a:r>
            <a:r>
              <a:rPr lang="en-US" sz="1800" dirty="0">
                <a:solidFill>
                  <a:srgbClr val="080808"/>
                </a:solidFill>
                <a:effectLst/>
                <a:latin typeface="Consolas" panose="020B0609020204030204" pitchFamily="49" charset="0"/>
                <a:cs typeface="Consolas" panose="020B0609020204030204" pitchFamily="49" charset="0"/>
              </a:rPr>
              <a:t>(</a:t>
            </a:r>
            <a:r>
              <a:rPr lang="en-US" sz="1800" dirty="0">
                <a:solidFill>
                  <a:srgbClr val="067D17"/>
                </a:solidFill>
                <a:effectLst/>
                <a:latin typeface="Consolas" panose="020B0609020204030204" pitchFamily="49" charset="0"/>
                <a:cs typeface="Consolas" panose="020B0609020204030204" pitchFamily="49" charset="0"/>
              </a:rPr>
              <a:t>'a, b, expected'</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1750EB"/>
                </a:solidFill>
                <a:effectLst/>
                <a:latin typeface="Consolas" panose="020B0609020204030204" pitchFamily="49" charset="0"/>
                <a:cs typeface="Consolas" panose="020B0609020204030204" pitchFamily="49" charset="0"/>
              </a:rPr>
              <a:t>1</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67D17"/>
                </a:solidFill>
                <a:effectLst/>
                <a:latin typeface="Consolas" panose="020B0609020204030204" pitchFamily="49" charset="0"/>
                <a:cs typeface="Consolas" panose="020B0609020204030204" pitchFamily="49" charset="0"/>
              </a:rPr>
              <a:t>'hi'</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67D17"/>
                </a:solidFill>
                <a:effectLst/>
                <a:latin typeface="Consolas" panose="020B0609020204030204" pitchFamily="49" charset="0"/>
                <a:cs typeface="Consolas" panose="020B0609020204030204" pitchFamily="49" charset="0"/>
              </a:rPr>
              <a:t>'hi'</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1750EB"/>
                </a:solidFill>
                <a:effectLst/>
                <a:latin typeface="Consolas" panose="020B0609020204030204" pitchFamily="49" charset="0"/>
                <a:cs typeface="Consolas" panose="020B0609020204030204" pitchFamily="49" charset="0"/>
              </a:rPr>
              <a:t>2</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67D17"/>
                </a:solidFill>
                <a:effectLst/>
                <a:latin typeface="Consolas" panose="020B0609020204030204" pitchFamily="49" charset="0"/>
                <a:cs typeface="Consolas" panose="020B0609020204030204" pitchFamily="49" charset="0"/>
              </a:rPr>
              <a:t>'no'</a:t>
            </a: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67D17"/>
                </a:solidFill>
                <a:effectLst/>
                <a:latin typeface="Consolas" panose="020B0609020204030204" pitchFamily="49" charset="0"/>
                <a:cs typeface="Consolas" panose="020B0609020204030204" pitchFamily="49" charset="0"/>
              </a:rPr>
              <a:t>'nono'</a:t>
            </a:r>
            <a:r>
              <a:rPr lang="en-US" sz="1800" dirty="0">
                <a:solidFill>
                  <a:srgbClr val="080808"/>
                </a:solidFill>
                <a:effectLst/>
                <a:latin typeface="Consolas" panose="020B0609020204030204" pitchFamily="49" charset="0"/>
                <a:cs typeface="Consolas" panose="020B0609020204030204" pitchFamily="49" charset="0"/>
              </a:rPr>
              <a:t>)])</a:t>
            </a:r>
            <a:br>
              <a:rPr lang="en-US" sz="1800" dirty="0">
                <a:solidFill>
                  <a:srgbClr val="080808"/>
                </a:solidFill>
                <a:effectLst/>
                <a:latin typeface="Consolas" panose="020B0609020204030204" pitchFamily="49" charset="0"/>
                <a:cs typeface="Consolas" panose="020B0609020204030204" pitchFamily="49" charset="0"/>
              </a:rPr>
            </a:br>
            <a:r>
              <a:rPr lang="en-US" sz="1800" dirty="0">
                <a:solidFill>
                  <a:srgbClr val="0033B3"/>
                </a:solidFill>
                <a:effectLst/>
                <a:latin typeface="Consolas" panose="020B0609020204030204" pitchFamily="49" charset="0"/>
                <a:cs typeface="Consolas" panose="020B0609020204030204" pitchFamily="49" charset="0"/>
              </a:rPr>
              <a:t>def </a:t>
            </a:r>
            <a:r>
              <a:rPr lang="en-US" sz="1800" dirty="0">
                <a:solidFill>
                  <a:srgbClr val="00627A"/>
                </a:solidFill>
                <a:effectLst/>
                <a:latin typeface="Consolas" panose="020B0609020204030204" pitchFamily="49" charset="0"/>
                <a:cs typeface="Consolas" panose="020B0609020204030204" pitchFamily="49" charset="0"/>
              </a:rPr>
              <a:t>test_parametrize_multiple</a:t>
            </a:r>
            <a:r>
              <a:rPr lang="en-US" sz="1800" dirty="0">
                <a:solidFill>
                  <a:srgbClr val="080808"/>
                </a:solidFill>
                <a:effectLst/>
                <a:latin typeface="Consolas" panose="020B0609020204030204" pitchFamily="49" charset="0"/>
                <a:cs typeface="Consolas" panose="020B0609020204030204" pitchFamily="49" charset="0"/>
              </a:rPr>
              <a:t>(a, b, expected):</a:t>
            </a:r>
            <a:br>
              <a:rPr lang="en-US" sz="1800" dirty="0">
                <a:solidFill>
                  <a:srgbClr val="080808"/>
                </a:solidFill>
                <a:effectLst/>
                <a:latin typeface="Consolas" panose="020B0609020204030204" pitchFamily="49" charset="0"/>
                <a:cs typeface="Consolas" panose="020B0609020204030204" pitchFamily="49" charset="0"/>
              </a:rPr>
            </a:br>
            <a:r>
              <a:rPr lang="en-US" dirty="0">
                <a:solidFill>
                  <a:srgbClr val="080808"/>
                </a:solidFill>
                <a:latin typeface="Consolas" panose="020B0609020204030204" pitchFamily="49" charset="0"/>
                <a:cs typeface="Consolas" panose="020B0609020204030204" pitchFamily="49" charset="0"/>
              </a:rPr>
              <a:t>    </a:t>
            </a:r>
            <a:r>
              <a:rPr lang="en-US" sz="1800" dirty="0">
                <a:solidFill>
                  <a:srgbClr val="080808"/>
                </a:solidFill>
                <a:effectLst/>
                <a:latin typeface="Consolas" panose="020B0609020204030204" pitchFamily="49" charset="0"/>
                <a:cs typeface="Consolas" panose="020B0609020204030204" pitchFamily="49" charset="0"/>
              </a:rPr>
              <a:t>result = b * a</a:t>
            </a:r>
            <a:br>
              <a:rPr lang="en-US" sz="1800" dirty="0">
                <a:solidFill>
                  <a:srgbClr val="080808"/>
                </a:solidFill>
                <a:effectLst/>
                <a:latin typeface="Consolas" panose="020B0609020204030204" pitchFamily="49" charset="0"/>
                <a:cs typeface="Consolas" panose="020B0609020204030204" pitchFamily="49" charset="0"/>
              </a:rPr>
            </a:br>
            <a:r>
              <a:rPr lang="en-US" sz="1800" dirty="0">
                <a:solidFill>
                  <a:srgbClr val="080808"/>
                </a:solidFill>
                <a:effectLst/>
                <a:latin typeface="Consolas" panose="020B0609020204030204" pitchFamily="49" charset="0"/>
                <a:cs typeface="Consolas" panose="020B0609020204030204" pitchFamily="49" charset="0"/>
              </a:rPr>
              <a:t>    </a:t>
            </a:r>
            <a:r>
              <a:rPr lang="en-US" sz="1800" dirty="0">
                <a:solidFill>
                  <a:srgbClr val="0033B3"/>
                </a:solidFill>
                <a:effectLst/>
                <a:latin typeface="Consolas" panose="020B0609020204030204" pitchFamily="49" charset="0"/>
                <a:cs typeface="Consolas" panose="020B0609020204030204" pitchFamily="49" charset="0"/>
              </a:rPr>
              <a:t>assert </a:t>
            </a:r>
            <a:r>
              <a:rPr lang="en-US" sz="1800" dirty="0">
                <a:solidFill>
                  <a:srgbClr val="080808"/>
                </a:solidFill>
                <a:effectLst/>
                <a:latin typeface="Consolas" panose="020B0609020204030204" pitchFamily="49" charset="0"/>
                <a:cs typeface="Consolas" panose="020B0609020204030204" pitchFamily="49" charset="0"/>
              </a:rPr>
              <a:t>result == expected</a:t>
            </a:r>
          </a:p>
        </p:txBody>
      </p:sp>
      <p:pic>
        <p:nvPicPr>
          <p:cNvPr id="7" name="Picture 6">
            <a:extLst>
              <a:ext uri="{FF2B5EF4-FFF2-40B4-BE49-F238E27FC236}">
                <a16:creationId xmlns:a16="http://schemas.microsoft.com/office/drawing/2014/main" id="{F2139183-50A2-88EE-7D41-9F1003546DEE}"/>
              </a:ext>
            </a:extLst>
          </p:cNvPr>
          <p:cNvPicPr>
            <a:picLocks/>
          </p:cNvPicPr>
          <p:nvPr/>
        </p:nvPicPr>
        <p:blipFill rotWithShape="1">
          <a:blip r:embed="rId2"/>
          <a:srcRect t="1615" b="-1615"/>
          <a:stretch/>
        </p:blipFill>
        <p:spPr>
          <a:xfrm>
            <a:off x="766285" y="4377806"/>
            <a:ext cx="8523555" cy="1800000"/>
          </a:xfrm>
          <a:prstGeom prst="rect">
            <a:avLst/>
          </a:prstGeom>
        </p:spPr>
      </p:pic>
      <p:sp>
        <p:nvSpPr>
          <p:cNvPr id="2" name="Title 1">
            <a:extLst>
              <a:ext uri="{FF2B5EF4-FFF2-40B4-BE49-F238E27FC236}">
                <a16:creationId xmlns:a16="http://schemas.microsoft.com/office/drawing/2014/main" id="{695E794D-A816-DE2E-02DB-4A3DAF98F073}"/>
              </a:ext>
            </a:extLst>
          </p:cNvPr>
          <p:cNvSpPr>
            <a:spLocks noGrp="1"/>
          </p:cNvSpPr>
          <p:nvPr>
            <p:ph type="title"/>
          </p:nvPr>
        </p:nvSpPr>
        <p:spPr>
          <a:xfrm>
            <a:off x="838200" y="365125"/>
            <a:ext cx="10515600" cy="722847"/>
          </a:xfrm>
        </p:spPr>
        <p:txBody>
          <a:bodyPr>
            <a:normAutofit fontScale="90000"/>
          </a:bodyPr>
          <a:lstStyle/>
          <a:p>
            <a:r>
              <a:rPr lang="en-CH" dirty="0"/>
              <a:t>Same example, with the </a:t>
            </a:r>
            <a:r>
              <a:rPr lang="en-CH" sz="3600" dirty="0">
                <a:latin typeface="Consolas" panose="020B0609020204030204" pitchFamily="49" charset="0"/>
                <a:cs typeface="Consolas" panose="020B0609020204030204" pitchFamily="49" charset="0"/>
              </a:rPr>
              <a:t>parametrize</a:t>
            </a:r>
            <a:r>
              <a:rPr lang="en-CH" dirty="0"/>
              <a:t> decorator</a:t>
            </a:r>
          </a:p>
        </p:txBody>
      </p:sp>
      <p:sp>
        <p:nvSpPr>
          <p:cNvPr id="4" name="Date Placeholder 3">
            <a:extLst>
              <a:ext uri="{FF2B5EF4-FFF2-40B4-BE49-F238E27FC236}">
                <a16:creationId xmlns:a16="http://schemas.microsoft.com/office/drawing/2014/main" id="{F008F6C7-272E-E0E7-2AC1-0E5DBFF243FC}"/>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6A5EEAF1-BFE1-C024-C5A6-9C47CF4D4D73}"/>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1289D674-EF65-B7C3-39FF-36B621197588}"/>
              </a:ext>
            </a:extLst>
          </p:cNvPr>
          <p:cNvSpPr>
            <a:spLocks noGrp="1"/>
          </p:cNvSpPr>
          <p:nvPr>
            <p:ph type="sldNum" sz="quarter" idx="12"/>
          </p:nvPr>
        </p:nvSpPr>
        <p:spPr/>
        <p:txBody>
          <a:bodyPr/>
          <a:lstStyle/>
          <a:p>
            <a:fld id="{EF79ADEA-B933-47CC-A4E9-04E6298B917C}" type="slidenum">
              <a:rPr lang="en-US" smtClean="0"/>
              <a:pPr/>
              <a:t>27</a:t>
            </a:fld>
            <a:endParaRPr lang="en-US"/>
          </a:p>
        </p:txBody>
      </p:sp>
      <p:sp>
        <p:nvSpPr>
          <p:cNvPr id="42" name="Right Brace 41">
            <a:extLst>
              <a:ext uri="{FF2B5EF4-FFF2-40B4-BE49-F238E27FC236}">
                <a16:creationId xmlns:a16="http://schemas.microsoft.com/office/drawing/2014/main" id="{3E3DBCEC-FBBC-4CDC-AEC1-938C8BAE2F92}"/>
              </a:ext>
            </a:extLst>
          </p:cNvPr>
          <p:cNvSpPr/>
          <p:nvPr/>
        </p:nvSpPr>
        <p:spPr>
          <a:xfrm>
            <a:off x="9264352" y="5513086"/>
            <a:ext cx="144016" cy="365125"/>
          </a:xfrm>
          <a:prstGeom prst="rightBrace">
            <a:avLst/>
          </a:prstGeom>
          <a:ln w="3810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H"/>
          </a:p>
        </p:txBody>
      </p:sp>
      <p:sp>
        <p:nvSpPr>
          <p:cNvPr id="8" name="TextBox 7">
            <a:extLst>
              <a:ext uri="{FF2B5EF4-FFF2-40B4-BE49-F238E27FC236}">
                <a16:creationId xmlns:a16="http://schemas.microsoft.com/office/drawing/2014/main" id="{A4B092A8-FD85-D09A-014D-F18306CA88E7}"/>
              </a:ext>
            </a:extLst>
          </p:cNvPr>
          <p:cNvSpPr txBox="1"/>
          <p:nvPr/>
        </p:nvSpPr>
        <p:spPr>
          <a:xfrm>
            <a:off x="2351584" y="1298460"/>
            <a:ext cx="2744836" cy="923330"/>
          </a:xfrm>
          <a:prstGeom prst="rect">
            <a:avLst/>
          </a:prstGeom>
          <a:solidFill>
            <a:schemeClr val="accent6">
              <a:lumMod val="20000"/>
              <a:lumOff val="80000"/>
            </a:schemeClr>
          </a:solidFill>
          <a:ln>
            <a:noFill/>
          </a:ln>
        </p:spPr>
        <p:txBody>
          <a:bodyPr wrap="square" rtlCol="0">
            <a:spAutoFit/>
          </a:bodyPr>
          <a:lstStyle/>
          <a:p>
            <a:r>
              <a:rPr lang="en-CH" dirty="0"/>
              <a:t>Name of all the variables, separated by commas in one string</a:t>
            </a:r>
          </a:p>
        </p:txBody>
      </p:sp>
      <p:cxnSp>
        <p:nvCxnSpPr>
          <p:cNvPr id="10" name="Straight Arrow Connector 9">
            <a:extLst>
              <a:ext uri="{FF2B5EF4-FFF2-40B4-BE49-F238E27FC236}">
                <a16:creationId xmlns:a16="http://schemas.microsoft.com/office/drawing/2014/main" id="{62D50193-B60D-8435-745D-B1D95D5E2901}"/>
              </a:ext>
            </a:extLst>
          </p:cNvPr>
          <p:cNvCxnSpPr>
            <a:cxnSpLocks/>
          </p:cNvCxnSpPr>
          <p:nvPr/>
        </p:nvCxnSpPr>
        <p:spPr>
          <a:xfrm>
            <a:off x="4209703" y="2043198"/>
            <a:ext cx="246348" cy="31957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F63D57D-43DA-C94E-1C8F-74B4F49485CD}"/>
              </a:ext>
            </a:extLst>
          </p:cNvPr>
          <p:cNvSpPr txBox="1"/>
          <p:nvPr/>
        </p:nvSpPr>
        <p:spPr>
          <a:xfrm>
            <a:off x="7735951" y="1268760"/>
            <a:ext cx="2744836" cy="923330"/>
          </a:xfrm>
          <a:prstGeom prst="rect">
            <a:avLst/>
          </a:prstGeom>
          <a:solidFill>
            <a:schemeClr val="accent1">
              <a:lumMod val="20000"/>
              <a:lumOff val="80000"/>
            </a:schemeClr>
          </a:solidFill>
          <a:ln>
            <a:noFill/>
          </a:ln>
        </p:spPr>
        <p:txBody>
          <a:bodyPr wrap="square" rtlCol="0">
            <a:spAutoFit/>
          </a:bodyPr>
          <a:lstStyle/>
          <a:p>
            <a:r>
              <a:rPr lang="en-CH" dirty="0"/>
              <a:t>List of tuples with the values for each varialbe, one for each test case</a:t>
            </a:r>
          </a:p>
        </p:txBody>
      </p:sp>
      <p:cxnSp>
        <p:nvCxnSpPr>
          <p:cNvPr id="12" name="Straight Arrow Connector 11">
            <a:extLst>
              <a:ext uri="{FF2B5EF4-FFF2-40B4-BE49-F238E27FC236}">
                <a16:creationId xmlns:a16="http://schemas.microsoft.com/office/drawing/2014/main" id="{183E5F46-5D1D-4962-FAF3-D4320541E6C7}"/>
              </a:ext>
            </a:extLst>
          </p:cNvPr>
          <p:cNvCxnSpPr>
            <a:cxnSpLocks/>
          </p:cNvCxnSpPr>
          <p:nvPr/>
        </p:nvCxnSpPr>
        <p:spPr>
          <a:xfrm flipH="1">
            <a:off x="8407451" y="2105573"/>
            <a:ext cx="76873" cy="29735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A3BC6786-DE03-95E8-A413-1A8D97ABCD01}"/>
              </a:ext>
            </a:extLst>
          </p:cNvPr>
          <p:cNvCxnSpPr>
            <a:cxnSpLocks/>
          </p:cNvCxnSpPr>
          <p:nvPr/>
        </p:nvCxnSpPr>
        <p:spPr>
          <a:xfrm flipH="1" flipV="1">
            <a:off x="6672064" y="2872187"/>
            <a:ext cx="2592288" cy="55681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FFB347DC-296B-F69F-E478-F7DA43F46ACE}"/>
              </a:ext>
            </a:extLst>
          </p:cNvPr>
          <p:cNvSpPr txBox="1"/>
          <p:nvPr/>
        </p:nvSpPr>
        <p:spPr>
          <a:xfrm>
            <a:off x="9480376" y="2828835"/>
            <a:ext cx="2202353" cy="1200329"/>
          </a:xfrm>
          <a:prstGeom prst="rect">
            <a:avLst/>
          </a:prstGeom>
          <a:solidFill>
            <a:schemeClr val="accent6">
              <a:lumMod val="20000"/>
              <a:lumOff val="80000"/>
            </a:schemeClr>
          </a:solidFill>
          <a:ln>
            <a:noFill/>
          </a:ln>
        </p:spPr>
        <p:txBody>
          <a:bodyPr wrap="square" rtlCol="0">
            <a:spAutoFit/>
          </a:bodyPr>
          <a:lstStyle/>
          <a:p>
            <a:r>
              <a:rPr lang="en-CH" dirty="0"/>
              <a:t>The test must take arguments </a:t>
            </a:r>
            <a:r>
              <a:rPr lang="en-US" dirty="0"/>
              <a:t>with </a:t>
            </a:r>
            <a:r>
              <a:rPr lang="en-CH" dirty="0"/>
              <a:t>the same names as in the string</a:t>
            </a:r>
          </a:p>
        </p:txBody>
      </p:sp>
      <p:sp>
        <p:nvSpPr>
          <p:cNvPr id="15" name="TextBox 14">
            <a:extLst>
              <a:ext uri="{FF2B5EF4-FFF2-40B4-BE49-F238E27FC236}">
                <a16:creationId xmlns:a16="http://schemas.microsoft.com/office/drawing/2014/main" id="{1FF0BBF3-D738-D7CB-DD95-728A710EFB13}"/>
              </a:ext>
            </a:extLst>
          </p:cNvPr>
          <p:cNvSpPr txBox="1"/>
          <p:nvPr/>
        </p:nvSpPr>
        <p:spPr>
          <a:xfrm>
            <a:off x="9485272" y="5175077"/>
            <a:ext cx="2487724" cy="923330"/>
          </a:xfrm>
          <a:prstGeom prst="rect">
            <a:avLst/>
          </a:prstGeom>
          <a:solidFill>
            <a:schemeClr val="accent4">
              <a:lumMod val="20000"/>
              <a:lumOff val="80000"/>
            </a:schemeClr>
          </a:solidFill>
          <a:ln>
            <a:noFill/>
          </a:ln>
        </p:spPr>
        <p:txBody>
          <a:bodyPr wrap="square" rtlCol="0">
            <a:spAutoFit/>
          </a:bodyPr>
          <a:lstStyle/>
          <a:p>
            <a:r>
              <a:rPr lang="en-US" dirty="0"/>
              <a:t>pytest automatically creates one separate test for each test case</a:t>
            </a:r>
            <a:endParaRPr lang="en-CH" dirty="0"/>
          </a:p>
        </p:txBody>
      </p:sp>
    </p:spTree>
    <p:extLst>
      <p:ext uri="{BB962C8B-B14F-4D97-AF65-F5344CB8AC3E}">
        <p14:creationId xmlns:p14="http://schemas.microsoft.com/office/powerpoint/2010/main" val="20318135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Strategies for testing learning algorithms</a:t>
            </a:r>
          </a:p>
        </p:txBody>
      </p:sp>
      <p:sp>
        <p:nvSpPr>
          <p:cNvPr id="6" name="Content Placeholder 5"/>
          <p:cNvSpPr>
            <a:spLocks noGrp="1"/>
          </p:cNvSpPr>
          <p:nvPr>
            <p:ph idx="1"/>
          </p:nvPr>
        </p:nvSpPr>
        <p:spPr/>
        <p:txBody>
          <a:bodyPr>
            <a:normAutofit/>
          </a:bodyPr>
          <a:lstStyle/>
          <a:p>
            <a:r>
              <a:rPr lang="en-US" dirty="0"/>
              <a:t>Learning algorithms can get stuck in local maxima, the solution for general cases might not be known (e.g., unsupervised learning)</a:t>
            </a:r>
          </a:p>
          <a:p>
            <a:r>
              <a:rPr lang="en-US" dirty="0"/>
              <a:t>Turn your validation cases into tests</a:t>
            </a:r>
          </a:p>
          <a:p>
            <a:r>
              <a:rPr lang="en-US" dirty="0"/>
              <a:t>Stability tests:</a:t>
            </a:r>
          </a:p>
          <a:p>
            <a:pPr lvl="1"/>
            <a:r>
              <a:rPr lang="en-US" dirty="0"/>
              <a:t>Start from final solution; verify that the algorithm stays there</a:t>
            </a:r>
          </a:p>
          <a:p>
            <a:pPr lvl="1"/>
            <a:r>
              <a:rPr lang="en-US" dirty="0"/>
              <a:t>Start from solution and add a small amount of noise to the parameters; verify that the algorithm converges back to the solution</a:t>
            </a:r>
          </a:p>
          <a:p>
            <a:r>
              <a:rPr lang="en-US" dirty="0"/>
              <a:t>Parameter Recovery: Generate synthetic data from the model with known parameters, then test that the code can learn the parameters back</a:t>
            </a:r>
          </a:p>
        </p:txBody>
      </p:sp>
      <p:sp>
        <p:nvSpPr>
          <p:cNvPr id="3" name="Date Placeholder 2"/>
          <p:cNvSpPr>
            <a:spLocks noGrp="1"/>
          </p:cNvSpPr>
          <p:nvPr>
            <p:ph type="dt" sz="half" idx="10"/>
          </p:nvPr>
        </p:nvSpPr>
        <p:spPr/>
        <p:txBody>
          <a:bodyPr/>
          <a:lstStyle/>
          <a:p>
            <a:r>
              <a:rPr lang="de-CH" dirty="0"/>
              <a:t>March 2024, CC BY-SA 4.0</a:t>
            </a:r>
            <a:endParaRPr lang="en-US" dirty="0"/>
          </a:p>
        </p:txBody>
      </p:sp>
      <p:sp>
        <p:nvSpPr>
          <p:cNvPr id="4" name="Footer Placeholder 3"/>
          <p:cNvSpPr>
            <a:spLocks noGrp="1"/>
          </p:cNvSpPr>
          <p:nvPr>
            <p:ph type="ftr" sz="quarter" idx="11"/>
          </p:nvPr>
        </p:nvSpPr>
        <p:spPr/>
        <p:txBody>
          <a:bodyPr/>
          <a:lstStyle/>
          <a:p>
            <a:r>
              <a:rPr lang="en-US"/>
              <a:t>Testing scientific code, v16.0</a:t>
            </a:r>
          </a:p>
        </p:txBody>
      </p:sp>
      <p:sp>
        <p:nvSpPr>
          <p:cNvPr id="5" name="Slide Number Placeholder 4">
            <a:extLst>
              <a:ext uri="{FF2B5EF4-FFF2-40B4-BE49-F238E27FC236}">
                <a16:creationId xmlns:a16="http://schemas.microsoft.com/office/drawing/2014/main" id="{A2EA1F2C-E696-E3DA-185B-04723A981E2D}"/>
              </a:ext>
            </a:extLst>
          </p:cNvPr>
          <p:cNvSpPr>
            <a:spLocks noGrp="1"/>
          </p:cNvSpPr>
          <p:nvPr>
            <p:ph type="sldNum" sz="quarter" idx="12"/>
          </p:nvPr>
        </p:nvSpPr>
        <p:spPr/>
        <p:txBody>
          <a:bodyPr/>
          <a:lstStyle/>
          <a:p>
            <a:fld id="{EF79ADEA-B933-47CC-A4E9-04E6298B917C}" type="slidenum">
              <a:rPr lang="en-US" smtClean="0"/>
              <a:pPr/>
              <a:t>28</a:t>
            </a:fld>
            <a:endParaRPr lang="en-US"/>
          </a:p>
        </p:txBody>
      </p:sp>
    </p:spTree>
    <p:extLst>
      <p:ext uri="{BB962C8B-B14F-4D97-AF65-F5344CB8AC3E}">
        <p14:creationId xmlns:p14="http://schemas.microsoft.com/office/powerpoint/2010/main" val="78976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85850-E6A0-31BC-9FF4-AECD32B5E659}"/>
              </a:ext>
            </a:extLst>
          </p:cNvPr>
          <p:cNvSpPr>
            <a:spLocks noGrp="1"/>
          </p:cNvSpPr>
          <p:nvPr>
            <p:ph type="title"/>
          </p:nvPr>
        </p:nvSpPr>
        <p:spPr/>
        <p:txBody>
          <a:bodyPr>
            <a:normAutofit fontScale="90000"/>
          </a:bodyPr>
          <a:lstStyle/>
          <a:p>
            <a:r>
              <a:rPr lang="en-CH" dirty="0"/>
              <a:t>Learning algorithms fit the parameters of a model to observed data</a:t>
            </a:r>
          </a:p>
        </p:txBody>
      </p:sp>
      <p:sp>
        <p:nvSpPr>
          <p:cNvPr id="3" name="Date Placeholder 2">
            <a:extLst>
              <a:ext uri="{FF2B5EF4-FFF2-40B4-BE49-F238E27FC236}">
                <a16:creationId xmlns:a16="http://schemas.microsoft.com/office/drawing/2014/main" id="{D559CFEB-DF7F-5482-FD17-2AEBADB0DD08}"/>
              </a:ext>
            </a:extLst>
          </p:cNvPr>
          <p:cNvSpPr>
            <a:spLocks noGrp="1"/>
          </p:cNvSpPr>
          <p:nvPr>
            <p:ph type="dt" sz="half" idx="10"/>
          </p:nvPr>
        </p:nvSpPr>
        <p:spPr/>
        <p:txBody>
          <a:bodyPr/>
          <a:lstStyle/>
          <a:p>
            <a:r>
              <a:rPr lang="de-CH" dirty="0"/>
              <a:t>March 2024, CC BY-SA 4.0</a:t>
            </a:r>
            <a:endParaRPr lang="en-US" dirty="0"/>
          </a:p>
        </p:txBody>
      </p:sp>
      <p:sp>
        <p:nvSpPr>
          <p:cNvPr id="4" name="Footer Placeholder 3">
            <a:extLst>
              <a:ext uri="{FF2B5EF4-FFF2-40B4-BE49-F238E27FC236}">
                <a16:creationId xmlns:a16="http://schemas.microsoft.com/office/drawing/2014/main" id="{0FE8E905-589A-ADF9-4DD9-62EB2613114B}"/>
              </a:ext>
            </a:extLst>
          </p:cNvPr>
          <p:cNvSpPr>
            <a:spLocks noGrp="1"/>
          </p:cNvSpPr>
          <p:nvPr>
            <p:ph type="ftr" sz="quarter" idx="11"/>
          </p:nvPr>
        </p:nvSpPr>
        <p:spPr/>
        <p:txBody>
          <a:bodyPr/>
          <a:lstStyle/>
          <a:p>
            <a:r>
              <a:rPr lang="en-US"/>
              <a:t>Testing scientific code, v16.0</a:t>
            </a:r>
          </a:p>
        </p:txBody>
      </p:sp>
      <p:grpSp>
        <p:nvGrpSpPr>
          <p:cNvPr id="17" name="Group 16">
            <a:extLst>
              <a:ext uri="{FF2B5EF4-FFF2-40B4-BE49-F238E27FC236}">
                <a16:creationId xmlns:a16="http://schemas.microsoft.com/office/drawing/2014/main" id="{8919F8D5-9E90-AC5D-0089-0E58111D8394}"/>
              </a:ext>
            </a:extLst>
          </p:cNvPr>
          <p:cNvGrpSpPr/>
          <p:nvPr/>
        </p:nvGrpSpPr>
        <p:grpSpPr>
          <a:xfrm>
            <a:off x="3071664" y="2996952"/>
            <a:ext cx="1464474" cy="1255188"/>
            <a:chOff x="1937384" y="2394017"/>
            <a:chExt cx="1464474" cy="1255188"/>
          </a:xfrm>
        </p:grpSpPr>
        <p:sp>
          <p:nvSpPr>
            <p:cNvPr id="5" name="Oval 4">
              <a:extLst>
                <a:ext uri="{FF2B5EF4-FFF2-40B4-BE49-F238E27FC236}">
                  <a16:creationId xmlns:a16="http://schemas.microsoft.com/office/drawing/2014/main" id="{6B6C0265-6406-3BFE-CD63-061EC899993B}"/>
                </a:ext>
              </a:extLst>
            </p:cNvPr>
            <p:cNvSpPr/>
            <p:nvPr/>
          </p:nvSpPr>
          <p:spPr>
            <a:xfrm>
              <a:off x="1937384" y="2464131"/>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Oval 5">
              <a:extLst>
                <a:ext uri="{FF2B5EF4-FFF2-40B4-BE49-F238E27FC236}">
                  <a16:creationId xmlns:a16="http://schemas.microsoft.com/office/drawing/2014/main" id="{9681E65A-36BC-6958-9CE9-0422D82CC155}"/>
                </a:ext>
              </a:extLst>
            </p:cNvPr>
            <p:cNvSpPr/>
            <p:nvPr/>
          </p:nvSpPr>
          <p:spPr>
            <a:xfrm>
              <a:off x="2225416" y="239401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Oval 6">
              <a:extLst>
                <a:ext uri="{FF2B5EF4-FFF2-40B4-BE49-F238E27FC236}">
                  <a16:creationId xmlns:a16="http://schemas.microsoft.com/office/drawing/2014/main" id="{D4435875-C16A-2466-62D4-5A61570DD0DF}"/>
                </a:ext>
              </a:extLst>
            </p:cNvPr>
            <p:cNvSpPr/>
            <p:nvPr/>
          </p:nvSpPr>
          <p:spPr>
            <a:xfrm>
              <a:off x="2288840" y="2599222"/>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Oval 7">
              <a:extLst>
                <a:ext uri="{FF2B5EF4-FFF2-40B4-BE49-F238E27FC236}">
                  <a16:creationId xmlns:a16="http://schemas.microsoft.com/office/drawing/2014/main" id="{5A958591-7012-DCE1-10D0-695D8A790F05}"/>
                </a:ext>
              </a:extLst>
            </p:cNvPr>
            <p:cNvSpPr/>
            <p:nvPr/>
          </p:nvSpPr>
          <p:spPr>
            <a:xfrm>
              <a:off x="2130957" y="272607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9" name="Oval 8">
              <a:extLst>
                <a:ext uri="{FF2B5EF4-FFF2-40B4-BE49-F238E27FC236}">
                  <a16:creationId xmlns:a16="http://schemas.microsoft.com/office/drawing/2014/main" id="{08576595-A356-7108-6644-D730F8DDBCBC}"/>
                </a:ext>
              </a:extLst>
            </p:cNvPr>
            <p:cNvSpPr/>
            <p:nvPr/>
          </p:nvSpPr>
          <p:spPr>
            <a:xfrm>
              <a:off x="2415688" y="2852918"/>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0" name="Oval 9">
              <a:extLst>
                <a:ext uri="{FF2B5EF4-FFF2-40B4-BE49-F238E27FC236}">
                  <a16:creationId xmlns:a16="http://schemas.microsoft.com/office/drawing/2014/main" id="{D05E57AF-D8D8-94F1-A52C-6DE7A224F714}"/>
                </a:ext>
              </a:extLst>
            </p:cNvPr>
            <p:cNvSpPr/>
            <p:nvPr/>
          </p:nvSpPr>
          <p:spPr>
            <a:xfrm>
              <a:off x="2657464" y="271870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1" name="Oval 10">
              <a:extLst>
                <a:ext uri="{FF2B5EF4-FFF2-40B4-BE49-F238E27FC236}">
                  <a16:creationId xmlns:a16="http://schemas.microsoft.com/office/drawing/2014/main" id="{6434C276-EBDF-01FE-5104-6DD489357A73}"/>
                </a:ext>
              </a:extLst>
            </p:cNvPr>
            <p:cNvSpPr/>
            <p:nvPr/>
          </p:nvSpPr>
          <p:spPr>
            <a:xfrm>
              <a:off x="2699792" y="30586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Oval 11">
              <a:extLst>
                <a:ext uri="{FF2B5EF4-FFF2-40B4-BE49-F238E27FC236}">
                  <a16:creationId xmlns:a16="http://schemas.microsoft.com/office/drawing/2014/main" id="{B51C4D33-48F0-D929-DC62-954BF419BE64}"/>
                </a:ext>
              </a:extLst>
            </p:cNvPr>
            <p:cNvSpPr/>
            <p:nvPr/>
          </p:nvSpPr>
          <p:spPr>
            <a:xfrm>
              <a:off x="2852403" y="2959144"/>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3" name="Oval 12">
              <a:extLst>
                <a:ext uri="{FF2B5EF4-FFF2-40B4-BE49-F238E27FC236}">
                  <a16:creationId xmlns:a16="http://schemas.microsoft.com/office/drawing/2014/main" id="{645D86A9-090B-5C85-DECC-BC129B704990}"/>
                </a:ext>
              </a:extLst>
            </p:cNvPr>
            <p:cNvSpPr/>
            <p:nvPr/>
          </p:nvSpPr>
          <p:spPr>
            <a:xfrm>
              <a:off x="2915827" y="3185505"/>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4" name="Oval 13">
              <a:extLst>
                <a:ext uri="{FF2B5EF4-FFF2-40B4-BE49-F238E27FC236}">
                  <a16:creationId xmlns:a16="http://schemas.microsoft.com/office/drawing/2014/main" id="{F8639861-AF57-0DD4-669B-C6377B0F20F5}"/>
                </a:ext>
              </a:extLst>
            </p:cNvPr>
            <p:cNvSpPr/>
            <p:nvPr/>
          </p:nvSpPr>
          <p:spPr>
            <a:xfrm>
              <a:off x="3148162" y="318523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5" name="Oval 14">
              <a:extLst>
                <a:ext uri="{FF2B5EF4-FFF2-40B4-BE49-F238E27FC236}">
                  <a16:creationId xmlns:a16="http://schemas.microsoft.com/office/drawing/2014/main" id="{601BBC4E-220E-2E64-58CF-55BD1325DF92}"/>
                </a:ext>
              </a:extLst>
            </p:cNvPr>
            <p:cNvSpPr/>
            <p:nvPr/>
          </p:nvSpPr>
          <p:spPr>
            <a:xfrm>
              <a:off x="2813864" y="3395509"/>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Oval 15">
              <a:extLst>
                <a:ext uri="{FF2B5EF4-FFF2-40B4-BE49-F238E27FC236}">
                  <a16:creationId xmlns:a16="http://schemas.microsoft.com/office/drawing/2014/main" id="{67FB2E0B-C868-BC8A-DDE2-CFB857CD55AE}"/>
                </a:ext>
              </a:extLst>
            </p:cNvPr>
            <p:cNvSpPr/>
            <p:nvPr/>
          </p:nvSpPr>
          <p:spPr>
            <a:xfrm>
              <a:off x="3275010" y="35223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grpSp>
        <p:nvGrpSpPr>
          <p:cNvPr id="34" name="Group 33">
            <a:extLst>
              <a:ext uri="{FF2B5EF4-FFF2-40B4-BE49-F238E27FC236}">
                <a16:creationId xmlns:a16="http://schemas.microsoft.com/office/drawing/2014/main" id="{77CCBE65-DB51-482A-8B0C-B0995441C52F}"/>
              </a:ext>
            </a:extLst>
          </p:cNvPr>
          <p:cNvGrpSpPr/>
          <p:nvPr/>
        </p:nvGrpSpPr>
        <p:grpSpPr>
          <a:xfrm>
            <a:off x="7452575" y="2786978"/>
            <a:ext cx="1728192" cy="1656184"/>
            <a:chOff x="5148064" y="2132856"/>
            <a:chExt cx="1728192" cy="1656184"/>
          </a:xfrm>
        </p:grpSpPr>
        <p:grpSp>
          <p:nvGrpSpPr>
            <p:cNvPr id="18" name="Group 17">
              <a:extLst>
                <a:ext uri="{FF2B5EF4-FFF2-40B4-BE49-F238E27FC236}">
                  <a16:creationId xmlns:a16="http://schemas.microsoft.com/office/drawing/2014/main" id="{1A65B116-564D-0825-B556-B48A43BE8167}"/>
                </a:ext>
              </a:extLst>
            </p:cNvPr>
            <p:cNvGrpSpPr/>
            <p:nvPr/>
          </p:nvGrpSpPr>
          <p:grpSpPr>
            <a:xfrm>
              <a:off x="5251359" y="2341873"/>
              <a:ext cx="1464474" cy="1255188"/>
              <a:chOff x="1937384" y="2394017"/>
              <a:chExt cx="1464474" cy="1255188"/>
            </a:xfrm>
          </p:grpSpPr>
          <p:sp>
            <p:nvSpPr>
              <p:cNvPr id="19" name="Oval 18">
                <a:extLst>
                  <a:ext uri="{FF2B5EF4-FFF2-40B4-BE49-F238E27FC236}">
                    <a16:creationId xmlns:a16="http://schemas.microsoft.com/office/drawing/2014/main" id="{E754531F-3765-24FB-8FBB-40A1A12FEDE0}"/>
                  </a:ext>
                </a:extLst>
              </p:cNvPr>
              <p:cNvSpPr/>
              <p:nvPr/>
            </p:nvSpPr>
            <p:spPr>
              <a:xfrm>
                <a:off x="1937384" y="2464131"/>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0" name="Oval 19">
                <a:extLst>
                  <a:ext uri="{FF2B5EF4-FFF2-40B4-BE49-F238E27FC236}">
                    <a16:creationId xmlns:a16="http://schemas.microsoft.com/office/drawing/2014/main" id="{867B2DA5-46E4-7FA9-5B5C-20FBBA6996D0}"/>
                  </a:ext>
                </a:extLst>
              </p:cNvPr>
              <p:cNvSpPr/>
              <p:nvPr/>
            </p:nvSpPr>
            <p:spPr>
              <a:xfrm>
                <a:off x="2225416" y="239401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1" name="Oval 20">
                <a:extLst>
                  <a:ext uri="{FF2B5EF4-FFF2-40B4-BE49-F238E27FC236}">
                    <a16:creationId xmlns:a16="http://schemas.microsoft.com/office/drawing/2014/main" id="{F6A64298-75B8-927C-AAF0-DCD6D9843645}"/>
                  </a:ext>
                </a:extLst>
              </p:cNvPr>
              <p:cNvSpPr/>
              <p:nvPr/>
            </p:nvSpPr>
            <p:spPr>
              <a:xfrm>
                <a:off x="2288840" y="2599222"/>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2" name="Oval 21">
                <a:extLst>
                  <a:ext uri="{FF2B5EF4-FFF2-40B4-BE49-F238E27FC236}">
                    <a16:creationId xmlns:a16="http://schemas.microsoft.com/office/drawing/2014/main" id="{78811724-2BE5-D0F0-B960-1D1032BBAD92}"/>
                  </a:ext>
                </a:extLst>
              </p:cNvPr>
              <p:cNvSpPr/>
              <p:nvPr/>
            </p:nvSpPr>
            <p:spPr>
              <a:xfrm>
                <a:off x="2130957" y="272607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3" name="Oval 22">
                <a:extLst>
                  <a:ext uri="{FF2B5EF4-FFF2-40B4-BE49-F238E27FC236}">
                    <a16:creationId xmlns:a16="http://schemas.microsoft.com/office/drawing/2014/main" id="{06F00924-8E91-E2F2-9682-93536FE48729}"/>
                  </a:ext>
                </a:extLst>
              </p:cNvPr>
              <p:cNvSpPr/>
              <p:nvPr/>
            </p:nvSpPr>
            <p:spPr>
              <a:xfrm>
                <a:off x="2415688" y="2852918"/>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4" name="Oval 23">
                <a:extLst>
                  <a:ext uri="{FF2B5EF4-FFF2-40B4-BE49-F238E27FC236}">
                    <a16:creationId xmlns:a16="http://schemas.microsoft.com/office/drawing/2014/main" id="{EB62E7DC-4252-D659-B84C-3A05AEBCB891}"/>
                  </a:ext>
                </a:extLst>
              </p:cNvPr>
              <p:cNvSpPr/>
              <p:nvPr/>
            </p:nvSpPr>
            <p:spPr>
              <a:xfrm>
                <a:off x="2657464" y="271870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5" name="Oval 24">
                <a:extLst>
                  <a:ext uri="{FF2B5EF4-FFF2-40B4-BE49-F238E27FC236}">
                    <a16:creationId xmlns:a16="http://schemas.microsoft.com/office/drawing/2014/main" id="{1DC96E27-07FF-9525-1B60-0130DD220464}"/>
                  </a:ext>
                </a:extLst>
              </p:cNvPr>
              <p:cNvSpPr/>
              <p:nvPr/>
            </p:nvSpPr>
            <p:spPr>
              <a:xfrm>
                <a:off x="2699792" y="30586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6" name="Oval 25">
                <a:extLst>
                  <a:ext uri="{FF2B5EF4-FFF2-40B4-BE49-F238E27FC236}">
                    <a16:creationId xmlns:a16="http://schemas.microsoft.com/office/drawing/2014/main" id="{A6A4726C-BDAD-A990-0225-54737C88ED79}"/>
                  </a:ext>
                </a:extLst>
              </p:cNvPr>
              <p:cNvSpPr/>
              <p:nvPr/>
            </p:nvSpPr>
            <p:spPr>
              <a:xfrm>
                <a:off x="2852403" y="2959144"/>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7" name="Oval 26">
                <a:extLst>
                  <a:ext uri="{FF2B5EF4-FFF2-40B4-BE49-F238E27FC236}">
                    <a16:creationId xmlns:a16="http://schemas.microsoft.com/office/drawing/2014/main" id="{3CA8D0AA-4664-9B06-2DC0-5FDF52D10CE3}"/>
                  </a:ext>
                </a:extLst>
              </p:cNvPr>
              <p:cNvSpPr/>
              <p:nvPr/>
            </p:nvSpPr>
            <p:spPr>
              <a:xfrm>
                <a:off x="2915827" y="3185505"/>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8" name="Oval 27">
                <a:extLst>
                  <a:ext uri="{FF2B5EF4-FFF2-40B4-BE49-F238E27FC236}">
                    <a16:creationId xmlns:a16="http://schemas.microsoft.com/office/drawing/2014/main" id="{33DB6BFB-1875-87CA-C638-C2FABDBF72B7}"/>
                  </a:ext>
                </a:extLst>
              </p:cNvPr>
              <p:cNvSpPr/>
              <p:nvPr/>
            </p:nvSpPr>
            <p:spPr>
              <a:xfrm>
                <a:off x="3148162" y="318523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29" name="Oval 28">
                <a:extLst>
                  <a:ext uri="{FF2B5EF4-FFF2-40B4-BE49-F238E27FC236}">
                    <a16:creationId xmlns:a16="http://schemas.microsoft.com/office/drawing/2014/main" id="{F802AEBD-2082-2251-A9E2-2EF6BC607EA5}"/>
                  </a:ext>
                </a:extLst>
              </p:cNvPr>
              <p:cNvSpPr/>
              <p:nvPr/>
            </p:nvSpPr>
            <p:spPr>
              <a:xfrm>
                <a:off x="2813864" y="3395509"/>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30" name="Oval 29">
                <a:extLst>
                  <a:ext uri="{FF2B5EF4-FFF2-40B4-BE49-F238E27FC236}">
                    <a16:creationId xmlns:a16="http://schemas.microsoft.com/office/drawing/2014/main" id="{7C2D0C37-9B4F-E15C-07C0-96661FCA0114}"/>
                  </a:ext>
                </a:extLst>
              </p:cNvPr>
              <p:cNvSpPr/>
              <p:nvPr/>
            </p:nvSpPr>
            <p:spPr>
              <a:xfrm>
                <a:off x="3275010" y="35223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cxnSp>
          <p:nvCxnSpPr>
            <p:cNvPr id="32" name="Straight Connector 31">
              <a:extLst>
                <a:ext uri="{FF2B5EF4-FFF2-40B4-BE49-F238E27FC236}">
                  <a16:creationId xmlns:a16="http://schemas.microsoft.com/office/drawing/2014/main" id="{9210E900-BABF-B4CF-020E-7D49D8D62AD6}"/>
                </a:ext>
              </a:extLst>
            </p:cNvPr>
            <p:cNvCxnSpPr/>
            <p:nvPr/>
          </p:nvCxnSpPr>
          <p:spPr>
            <a:xfrm>
              <a:off x="5148064" y="2132856"/>
              <a:ext cx="1728192" cy="1656184"/>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33" name="TextBox 32">
            <a:extLst>
              <a:ext uri="{FF2B5EF4-FFF2-40B4-BE49-F238E27FC236}">
                <a16:creationId xmlns:a16="http://schemas.microsoft.com/office/drawing/2014/main" id="{1DD703AD-0A2F-4F83-3319-2D766457DD6D}"/>
              </a:ext>
            </a:extLst>
          </p:cNvPr>
          <p:cNvSpPr txBox="1"/>
          <p:nvPr/>
        </p:nvSpPr>
        <p:spPr>
          <a:xfrm>
            <a:off x="5159896" y="3627022"/>
            <a:ext cx="1872208" cy="954107"/>
          </a:xfrm>
          <a:prstGeom prst="rect">
            <a:avLst/>
          </a:prstGeom>
          <a:noFill/>
        </p:spPr>
        <p:txBody>
          <a:bodyPr wrap="square" rtlCol="0">
            <a:spAutoFit/>
          </a:bodyPr>
          <a:lstStyle/>
          <a:p>
            <a:pPr algn="ctr"/>
            <a:r>
              <a:rPr lang="en-CH" sz="2800" dirty="0">
                <a:latin typeface="+mn-lt"/>
              </a:rPr>
              <a:t>y = ax + b + noise</a:t>
            </a:r>
          </a:p>
        </p:txBody>
      </p:sp>
      <p:sp>
        <p:nvSpPr>
          <p:cNvPr id="35" name="TextBox 34">
            <a:extLst>
              <a:ext uri="{FF2B5EF4-FFF2-40B4-BE49-F238E27FC236}">
                <a16:creationId xmlns:a16="http://schemas.microsoft.com/office/drawing/2014/main" id="{A518CF3C-59C2-32C3-6754-1E88EE2EB546}"/>
              </a:ext>
            </a:extLst>
          </p:cNvPr>
          <p:cNvSpPr txBox="1"/>
          <p:nvPr/>
        </p:nvSpPr>
        <p:spPr>
          <a:xfrm>
            <a:off x="7446128" y="4552504"/>
            <a:ext cx="1567769" cy="830997"/>
          </a:xfrm>
          <a:prstGeom prst="rect">
            <a:avLst/>
          </a:prstGeom>
          <a:noFill/>
        </p:spPr>
        <p:txBody>
          <a:bodyPr wrap="square" rtlCol="0">
            <a:spAutoFit/>
          </a:bodyPr>
          <a:lstStyle/>
          <a:p>
            <a:pPr algn="ctr"/>
            <a:r>
              <a:rPr lang="en-CH" dirty="0">
                <a:latin typeface="+mn-lt"/>
              </a:rPr>
              <a:t>a = -1.2</a:t>
            </a:r>
          </a:p>
          <a:p>
            <a:pPr algn="ctr"/>
            <a:r>
              <a:rPr lang="en-CH" dirty="0">
                <a:latin typeface="+mn-lt"/>
              </a:rPr>
              <a:t>b = 3</a:t>
            </a:r>
          </a:p>
        </p:txBody>
      </p:sp>
      <p:cxnSp>
        <p:nvCxnSpPr>
          <p:cNvPr id="37" name="Straight Arrow Connector 36">
            <a:extLst>
              <a:ext uri="{FF2B5EF4-FFF2-40B4-BE49-F238E27FC236}">
                <a16:creationId xmlns:a16="http://schemas.microsoft.com/office/drawing/2014/main" id="{9BDFFAA4-4789-030F-CAAC-CAFE0BBF80D8}"/>
              </a:ext>
            </a:extLst>
          </p:cNvPr>
          <p:cNvCxnSpPr/>
          <p:nvPr/>
        </p:nvCxnSpPr>
        <p:spPr>
          <a:xfrm>
            <a:off x="5219724" y="3533724"/>
            <a:ext cx="1757659" cy="0"/>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1" name="Slide Number Placeholder 30">
            <a:extLst>
              <a:ext uri="{FF2B5EF4-FFF2-40B4-BE49-F238E27FC236}">
                <a16:creationId xmlns:a16="http://schemas.microsoft.com/office/drawing/2014/main" id="{A3C59DDA-C77F-A50B-3A3E-E568B09AFAE6}"/>
              </a:ext>
            </a:extLst>
          </p:cNvPr>
          <p:cNvSpPr>
            <a:spLocks noGrp="1"/>
          </p:cNvSpPr>
          <p:nvPr>
            <p:ph type="sldNum" sz="quarter" idx="12"/>
          </p:nvPr>
        </p:nvSpPr>
        <p:spPr/>
        <p:txBody>
          <a:bodyPr/>
          <a:lstStyle/>
          <a:p>
            <a:fld id="{EF79ADEA-B933-47CC-A4E9-04E6298B917C}" type="slidenum">
              <a:rPr lang="en-US" smtClean="0"/>
              <a:pPr/>
              <a:t>29</a:t>
            </a:fld>
            <a:endParaRPr lang="en-US"/>
          </a:p>
        </p:txBody>
      </p:sp>
    </p:spTree>
    <p:extLst>
      <p:ext uri="{BB962C8B-B14F-4D97-AF65-F5344CB8AC3E}">
        <p14:creationId xmlns:p14="http://schemas.microsoft.com/office/powerpoint/2010/main" val="39600765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Warm-up project</a:t>
            </a:r>
          </a:p>
        </p:txBody>
      </p:sp>
      <p:sp>
        <p:nvSpPr>
          <p:cNvPr id="3" name="Content Placeholder 2"/>
          <p:cNvSpPr>
            <a:spLocks noGrp="1"/>
          </p:cNvSpPr>
          <p:nvPr>
            <p:ph idx="1"/>
          </p:nvPr>
        </p:nvSpPr>
        <p:spPr>
          <a:xfrm>
            <a:off x="838200" y="1412776"/>
            <a:ext cx="10802416" cy="4764187"/>
          </a:xfrm>
        </p:spPr>
        <p:txBody>
          <a:bodyPr>
            <a:normAutofit/>
          </a:bodyPr>
          <a:lstStyle/>
          <a:p>
            <a:r>
              <a:rPr lang="en-US" dirty="0"/>
              <a:t>Go to the directory called </a:t>
            </a:r>
            <a:r>
              <a:rPr lang="en-US" sz="2400" dirty="0">
                <a:latin typeface="Consolas" panose="020B0609020204030204" pitchFamily="49" charset="0"/>
                <a:cs typeface="Consolas" panose="020B0609020204030204" pitchFamily="49" charset="0"/>
              </a:rPr>
              <a:t>hands_on/local_maxima </a:t>
            </a:r>
          </a:p>
          <a:p>
            <a:r>
              <a:rPr lang="en-US" dirty="0"/>
              <a:t>In the file called </a:t>
            </a:r>
            <a:r>
              <a:rPr lang="en-US" sz="2400" dirty="0">
                <a:latin typeface="Consolas" panose="020B0609020204030204" pitchFamily="49" charset="0"/>
                <a:cs typeface="Consolas" panose="020B0609020204030204" pitchFamily="49" charset="0"/>
              </a:rPr>
              <a:t>local_maxima.py</a:t>
            </a:r>
            <a:r>
              <a:rPr lang="en-US" dirty="0"/>
              <a:t>, write a function </a:t>
            </a:r>
            <a:r>
              <a:rPr lang="en-US" sz="2400" dirty="0">
                <a:latin typeface="Consolas" panose="020B0609020204030204" pitchFamily="49" charset="0"/>
                <a:cs typeface="Consolas" panose="020B0609020204030204" pitchFamily="49" charset="0"/>
              </a:rPr>
              <a:t>find_maxima </a:t>
            </a:r>
            <a:r>
              <a:rPr lang="en-US" dirty="0"/>
              <a:t>that finds the indices of local maxima in a list of numbers</a:t>
            </a:r>
            <a:br>
              <a:rPr lang="en-US" dirty="0"/>
            </a:br>
            <a:endParaRPr lang="en-US" dirty="0"/>
          </a:p>
          <a:p>
            <a:pPr marL="0" indent="0">
              <a:buNone/>
            </a:pPr>
            <a:br>
              <a:rPr lang="en-US" sz="3200" dirty="0"/>
            </a:br>
            <a:endParaRPr lang="en-US" dirty="0"/>
          </a:p>
        </p:txBody>
      </p:sp>
      <p:sp>
        <p:nvSpPr>
          <p:cNvPr id="6" name="Date Placeholder 5"/>
          <p:cNvSpPr>
            <a:spLocks noGrp="1"/>
          </p:cNvSpPr>
          <p:nvPr>
            <p:ph type="dt" sz="half" idx="10"/>
          </p:nvPr>
        </p:nvSpPr>
        <p:spPr/>
        <p:txBody>
          <a:bodyPr/>
          <a:lstStyle/>
          <a:p>
            <a:r>
              <a:rPr lang="de-CH" dirty="0"/>
              <a:t>March 2024, CC BY-SA 4.0</a:t>
            </a:r>
            <a:endParaRPr lang="en-US" dirty="0"/>
          </a:p>
        </p:txBody>
      </p:sp>
      <p:sp>
        <p:nvSpPr>
          <p:cNvPr id="7" name="Footer Placeholder 6"/>
          <p:cNvSpPr>
            <a:spLocks noGrp="1"/>
          </p:cNvSpPr>
          <p:nvPr>
            <p:ph type="ftr" sz="quarter" idx="11"/>
          </p:nvPr>
        </p:nvSpPr>
        <p:spPr/>
        <p:txBody>
          <a:bodyPr/>
          <a:lstStyle/>
          <a:p>
            <a:r>
              <a:rPr lang="en-US"/>
              <a:t>Testing scientific code, v16.0</a:t>
            </a:r>
          </a:p>
        </p:txBody>
      </p:sp>
      <p:sp>
        <p:nvSpPr>
          <p:cNvPr id="4" name="Slide Number Placeholder 3">
            <a:extLst>
              <a:ext uri="{FF2B5EF4-FFF2-40B4-BE49-F238E27FC236}">
                <a16:creationId xmlns:a16="http://schemas.microsoft.com/office/drawing/2014/main" id="{554C0CB7-1692-100A-8091-6150F2881B49}"/>
              </a:ext>
            </a:extLst>
          </p:cNvPr>
          <p:cNvSpPr>
            <a:spLocks noGrp="1"/>
          </p:cNvSpPr>
          <p:nvPr>
            <p:ph type="sldNum" sz="quarter" idx="12"/>
          </p:nvPr>
        </p:nvSpPr>
        <p:spPr/>
        <p:txBody>
          <a:bodyPr/>
          <a:lstStyle/>
          <a:p>
            <a:fld id="{EF79ADEA-B933-47CC-A4E9-04E6298B917C}" type="slidenum">
              <a:rPr lang="en-US" smtClean="0"/>
              <a:pPr/>
              <a:t>3</a:t>
            </a:fld>
            <a:endParaRPr lang="en-US" dirty="0"/>
          </a:p>
        </p:txBody>
      </p:sp>
      <p:grpSp>
        <p:nvGrpSpPr>
          <p:cNvPr id="11" name="Group 10">
            <a:extLst>
              <a:ext uri="{FF2B5EF4-FFF2-40B4-BE49-F238E27FC236}">
                <a16:creationId xmlns:a16="http://schemas.microsoft.com/office/drawing/2014/main" id="{B32256EE-8656-D541-ADC2-307216FD329E}"/>
              </a:ext>
            </a:extLst>
          </p:cNvPr>
          <p:cNvGrpSpPr/>
          <p:nvPr/>
        </p:nvGrpSpPr>
        <p:grpSpPr>
          <a:xfrm>
            <a:off x="911424" y="3067105"/>
            <a:ext cx="4208097" cy="3134064"/>
            <a:chOff x="5004047" y="3284984"/>
            <a:chExt cx="3577341" cy="2664296"/>
          </a:xfrm>
        </p:grpSpPr>
        <p:pic>
          <p:nvPicPr>
            <p:cNvPr id="10" name="Picture 9">
              <a:extLst>
                <a:ext uri="{FF2B5EF4-FFF2-40B4-BE49-F238E27FC236}">
                  <a16:creationId xmlns:a16="http://schemas.microsoft.com/office/drawing/2014/main" id="{CA97BB23-F79A-5346-B5BE-F5FFA662BA52}"/>
                </a:ext>
              </a:extLst>
            </p:cNvPr>
            <p:cNvPicPr>
              <a:picLocks noChangeAspect="1"/>
            </p:cNvPicPr>
            <p:nvPr/>
          </p:nvPicPr>
          <p:blipFill>
            <a:blip r:embed="rId2"/>
            <a:stretch>
              <a:fillRect/>
            </a:stretch>
          </p:blipFill>
          <p:spPr>
            <a:xfrm>
              <a:off x="5004047" y="3284984"/>
              <a:ext cx="3577341" cy="2664296"/>
            </a:xfrm>
            <a:prstGeom prst="rect">
              <a:avLst/>
            </a:prstGeom>
          </p:spPr>
        </p:pic>
        <p:sp>
          <p:nvSpPr>
            <p:cNvPr id="5" name="Oval 4">
              <a:extLst>
                <a:ext uri="{FF2B5EF4-FFF2-40B4-BE49-F238E27FC236}">
                  <a16:creationId xmlns:a16="http://schemas.microsoft.com/office/drawing/2014/main" id="{B82158D9-7E91-8943-9A09-6910ADFE8F36}"/>
                </a:ext>
              </a:extLst>
            </p:cNvPr>
            <p:cNvSpPr/>
            <p:nvPr/>
          </p:nvSpPr>
          <p:spPr>
            <a:xfrm>
              <a:off x="6092635" y="5517232"/>
              <a:ext cx="295842" cy="295842"/>
            </a:xfrm>
            <a:prstGeom prst="ellipse">
              <a:avLst/>
            </a:prstGeom>
            <a:noFill/>
            <a:ln w="28575">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9" name="Oval 8">
              <a:extLst>
                <a:ext uri="{FF2B5EF4-FFF2-40B4-BE49-F238E27FC236}">
                  <a16:creationId xmlns:a16="http://schemas.microsoft.com/office/drawing/2014/main" id="{5CC18852-8752-DD4F-BF94-97F5B4AC9FD8}"/>
                </a:ext>
              </a:extLst>
            </p:cNvPr>
            <p:cNvSpPr/>
            <p:nvPr/>
          </p:nvSpPr>
          <p:spPr>
            <a:xfrm>
              <a:off x="7613270" y="5517232"/>
              <a:ext cx="295842" cy="295842"/>
            </a:xfrm>
            <a:prstGeom prst="ellipse">
              <a:avLst/>
            </a:prstGeom>
            <a:noFill/>
            <a:ln w="28575">
              <a:solidFill>
                <a:srgbClr val="FF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dirty="0"/>
            </a:p>
          </p:txBody>
        </p:sp>
      </p:grpSp>
      <p:sp>
        <p:nvSpPr>
          <p:cNvPr id="12" name="TextBox 11">
            <a:extLst>
              <a:ext uri="{FF2B5EF4-FFF2-40B4-BE49-F238E27FC236}">
                <a16:creationId xmlns:a16="http://schemas.microsoft.com/office/drawing/2014/main" id="{77991C8D-7E4B-3FC9-6620-B02E9092C4D3}"/>
              </a:ext>
            </a:extLst>
          </p:cNvPr>
          <p:cNvSpPr txBox="1"/>
          <p:nvPr/>
        </p:nvSpPr>
        <p:spPr>
          <a:xfrm>
            <a:off x="5663952" y="3163970"/>
            <a:ext cx="6279210" cy="1569660"/>
          </a:xfrm>
          <a:prstGeom prst="rect">
            <a:avLst/>
          </a:prstGeom>
          <a:noFill/>
        </p:spPr>
        <p:txBody>
          <a:bodyPr wrap="square">
            <a:spAutoFit/>
          </a:bodyPr>
          <a:lstStyle/>
          <a:p>
            <a:r>
              <a:rPr lang="en-US" sz="2400" dirty="0"/>
              <a:t>For example, </a:t>
            </a:r>
            <a:br>
              <a:rPr lang="en-US" sz="2400" dirty="0"/>
            </a:br>
            <a:r>
              <a:rPr lang="en-US" sz="2400" dirty="0">
                <a:latin typeface="Consolas" panose="020B0609020204030204" pitchFamily="49" charset="0"/>
                <a:cs typeface="Consolas" panose="020B0609020204030204" pitchFamily="49" charset="0"/>
              </a:rPr>
              <a:t>find_maxima([1, 3, -2, 0, 2, 1]) </a:t>
            </a:r>
            <a:br>
              <a:rPr lang="en-US" sz="2400" dirty="0">
                <a:latin typeface="Courier New" panose="02070309020205020404" pitchFamily="49" charset="0"/>
                <a:cs typeface="Courier New" panose="02070309020205020404" pitchFamily="49" charset="0"/>
              </a:rPr>
            </a:br>
            <a:r>
              <a:rPr lang="en-US" sz="2400" dirty="0"/>
              <a:t>should return</a:t>
            </a:r>
            <a:br>
              <a:rPr lang="en-US" sz="2400" dirty="0"/>
            </a:br>
            <a:r>
              <a:rPr lang="en-US" sz="2400" dirty="0">
                <a:latin typeface="Consolas" panose="020B0609020204030204" pitchFamily="49" charset="0"/>
                <a:cs typeface="Consolas" panose="020B0609020204030204" pitchFamily="49" charset="0"/>
              </a:rPr>
              <a:t>[1, 4]</a:t>
            </a:r>
            <a:endParaRPr lang="en-CH" sz="2400" dirty="0">
              <a:latin typeface="Consolas" panose="020B0609020204030204" pitchFamily="49" charset="0"/>
              <a:cs typeface="Consolas" panose="020B0609020204030204" pitchFamily="49" charset="0"/>
            </a:endParaRPr>
          </a:p>
        </p:txBody>
      </p:sp>
      <p:sp>
        <p:nvSpPr>
          <p:cNvPr id="8" name="Rectangle 7">
            <a:extLst>
              <a:ext uri="{FF2B5EF4-FFF2-40B4-BE49-F238E27FC236}">
                <a16:creationId xmlns:a16="http://schemas.microsoft.com/office/drawing/2014/main" id="{3FECD48D-E81C-40A7-C3E9-EE9BDB4283A9}"/>
              </a:ext>
            </a:extLst>
          </p:cNvPr>
          <p:cNvSpPr/>
          <p:nvPr/>
        </p:nvSpPr>
        <p:spPr>
          <a:xfrm>
            <a:off x="171872" y="136525"/>
            <a:ext cx="11848256" cy="6584951"/>
          </a:xfrm>
          <a:prstGeom prst="rect">
            <a:avLst/>
          </a:prstGeom>
          <a:noFill/>
          <a:ln w="165100">
            <a:solidFill>
              <a:srgbClr val="00B05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9328185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85850-E6A0-31BC-9FF4-AECD32B5E659}"/>
              </a:ext>
            </a:extLst>
          </p:cNvPr>
          <p:cNvSpPr>
            <a:spLocks noGrp="1"/>
          </p:cNvSpPr>
          <p:nvPr>
            <p:ph type="title"/>
          </p:nvPr>
        </p:nvSpPr>
        <p:spPr>
          <a:xfrm>
            <a:off x="263352" y="250552"/>
            <a:ext cx="11090448" cy="903635"/>
          </a:xfrm>
        </p:spPr>
        <p:txBody>
          <a:bodyPr>
            <a:noAutofit/>
          </a:bodyPr>
          <a:lstStyle/>
          <a:p>
            <a:r>
              <a:rPr lang="en-US" sz="3600"/>
              <a:t>Generate synthetic data from the model to test the learning algorithm by recovering the parameters</a:t>
            </a:r>
          </a:p>
        </p:txBody>
      </p:sp>
      <p:sp>
        <p:nvSpPr>
          <p:cNvPr id="3" name="Date Placeholder 2">
            <a:extLst>
              <a:ext uri="{FF2B5EF4-FFF2-40B4-BE49-F238E27FC236}">
                <a16:creationId xmlns:a16="http://schemas.microsoft.com/office/drawing/2014/main" id="{D559CFEB-DF7F-5482-FD17-2AEBADB0DD08}"/>
              </a:ext>
            </a:extLst>
          </p:cNvPr>
          <p:cNvSpPr>
            <a:spLocks noGrp="1"/>
          </p:cNvSpPr>
          <p:nvPr>
            <p:ph type="dt" sz="half" idx="10"/>
          </p:nvPr>
        </p:nvSpPr>
        <p:spPr/>
        <p:txBody>
          <a:bodyPr/>
          <a:lstStyle/>
          <a:p>
            <a:r>
              <a:rPr lang="de-CH" dirty="0"/>
              <a:t>March 2024, CC BY-SA 4.0</a:t>
            </a:r>
            <a:endParaRPr lang="en-US" dirty="0"/>
          </a:p>
        </p:txBody>
      </p:sp>
      <p:sp>
        <p:nvSpPr>
          <p:cNvPr id="4" name="Footer Placeholder 3">
            <a:extLst>
              <a:ext uri="{FF2B5EF4-FFF2-40B4-BE49-F238E27FC236}">
                <a16:creationId xmlns:a16="http://schemas.microsoft.com/office/drawing/2014/main" id="{0FE8E905-589A-ADF9-4DD9-62EB2613114B}"/>
              </a:ext>
            </a:extLst>
          </p:cNvPr>
          <p:cNvSpPr>
            <a:spLocks noGrp="1"/>
          </p:cNvSpPr>
          <p:nvPr>
            <p:ph type="ftr" sz="quarter" idx="11"/>
          </p:nvPr>
        </p:nvSpPr>
        <p:spPr/>
        <p:txBody>
          <a:bodyPr/>
          <a:lstStyle/>
          <a:p>
            <a:r>
              <a:rPr lang="en-US"/>
              <a:t>Testing scientific code, v16.0</a:t>
            </a:r>
          </a:p>
        </p:txBody>
      </p:sp>
      <p:sp>
        <p:nvSpPr>
          <p:cNvPr id="35" name="TextBox 34">
            <a:extLst>
              <a:ext uri="{FF2B5EF4-FFF2-40B4-BE49-F238E27FC236}">
                <a16:creationId xmlns:a16="http://schemas.microsoft.com/office/drawing/2014/main" id="{A518CF3C-59C2-32C3-6754-1E88EE2EB546}"/>
              </a:ext>
            </a:extLst>
          </p:cNvPr>
          <p:cNvSpPr txBox="1"/>
          <p:nvPr/>
        </p:nvSpPr>
        <p:spPr>
          <a:xfrm>
            <a:off x="3327004" y="2536319"/>
            <a:ext cx="1567769" cy="707886"/>
          </a:xfrm>
          <a:prstGeom prst="rect">
            <a:avLst/>
          </a:prstGeom>
          <a:noFill/>
        </p:spPr>
        <p:txBody>
          <a:bodyPr wrap="square" rtlCol="0">
            <a:spAutoFit/>
          </a:bodyPr>
          <a:lstStyle/>
          <a:p>
            <a:pPr algn="ctr"/>
            <a:r>
              <a:rPr lang="en-CH" sz="2000" dirty="0">
                <a:latin typeface="+mn-lt"/>
              </a:rPr>
              <a:t>a</a:t>
            </a:r>
            <a:r>
              <a:rPr lang="en-CH" sz="2000" baseline="30000" dirty="0">
                <a:latin typeface="+mn-lt"/>
              </a:rPr>
              <a:t>*</a:t>
            </a:r>
            <a:r>
              <a:rPr lang="en-CH" sz="2000" dirty="0">
                <a:latin typeface="+mn-lt"/>
              </a:rPr>
              <a:t> = 0.5</a:t>
            </a:r>
          </a:p>
          <a:p>
            <a:pPr algn="ctr"/>
            <a:r>
              <a:rPr lang="en-CH" sz="2000" dirty="0">
                <a:latin typeface="+mn-lt"/>
              </a:rPr>
              <a:t>b</a:t>
            </a:r>
            <a:r>
              <a:rPr lang="en-CH" sz="2000" baseline="30000" dirty="0">
                <a:latin typeface="+mn-lt"/>
              </a:rPr>
              <a:t>*</a:t>
            </a:r>
            <a:r>
              <a:rPr lang="en-CH" sz="2000" dirty="0">
                <a:latin typeface="+mn-lt"/>
              </a:rPr>
              <a:t> = -1.3</a:t>
            </a:r>
          </a:p>
        </p:txBody>
      </p:sp>
      <p:cxnSp>
        <p:nvCxnSpPr>
          <p:cNvPr id="31" name="Straight Connector 30">
            <a:extLst>
              <a:ext uri="{FF2B5EF4-FFF2-40B4-BE49-F238E27FC236}">
                <a16:creationId xmlns:a16="http://schemas.microsoft.com/office/drawing/2014/main" id="{A2BAA269-7905-0BB3-B05B-60FF2285770C}"/>
              </a:ext>
            </a:extLst>
          </p:cNvPr>
          <p:cNvCxnSpPr>
            <a:cxnSpLocks/>
          </p:cNvCxnSpPr>
          <p:nvPr/>
        </p:nvCxnSpPr>
        <p:spPr>
          <a:xfrm flipV="1">
            <a:off x="3177297" y="1774720"/>
            <a:ext cx="1812240" cy="84895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D7C11CCA-FA1F-C3EA-0EF6-F728DC7E899D}"/>
              </a:ext>
            </a:extLst>
          </p:cNvPr>
          <p:cNvSpPr txBox="1"/>
          <p:nvPr/>
        </p:nvSpPr>
        <p:spPr>
          <a:xfrm>
            <a:off x="1882964" y="1229096"/>
            <a:ext cx="2756604" cy="400110"/>
          </a:xfrm>
          <a:prstGeom prst="rect">
            <a:avLst/>
          </a:prstGeom>
          <a:noFill/>
        </p:spPr>
        <p:txBody>
          <a:bodyPr wrap="square" rtlCol="0">
            <a:spAutoFit/>
          </a:bodyPr>
          <a:lstStyle/>
          <a:p>
            <a:r>
              <a:rPr lang="en-CH" sz="2000" dirty="0">
                <a:latin typeface="+mn-lt"/>
              </a:rPr>
              <a:t>1) Fix initial parameters</a:t>
            </a:r>
          </a:p>
        </p:txBody>
      </p:sp>
      <p:sp>
        <p:nvSpPr>
          <p:cNvPr id="5" name="Slide Number Placeholder 4">
            <a:extLst>
              <a:ext uri="{FF2B5EF4-FFF2-40B4-BE49-F238E27FC236}">
                <a16:creationId xmlns:a16="http://schemas.microsoft.com/office/drawing/2014/main" id="{3FB37C58-1A26-67FD-2FC0-145A0CD9DCD3}"/>
              </a:ext>
            </a:extLst>
          </p:cNvPr>
          <p:cNvSpPr>
            <a:spLocks noGrp="1"/>
          </p:cNvSpPr>
          <p:nvPr>
            <p:ph type="sldNum" sz="quarter" idx="12"/>
          </p:nvPr>
        </p:nvSpPr>
        <p:spPr/>
        <p:txBody>
          <a:bodyPr/>
          <a:lstStyle/>
          <a:p>
            <a:fld id="{EF79ADEA-B933-47CC-A4E9-04E6298B917C}" type="slidenum">
              <a:rPr lang="en-US" smtClean="0"/>
              <a:pPr/>
              <a:t>30</a:t>
            </a:fld>
            <a:endParaRPr lang="en-US"/>
          </a:p>
        </p:txBody>
      </p:sp>
    </p:spTree>
    <p:extLst>
      <p:ext uri="{BB962C8B-B14F-4D97-AF65-F5344CB8AC3E}">
        <p14:creationId xmlns:p14="http://schemas.microsoft.com/office/powerpoint/2010/main" val="17167535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559CFEB-DF7F-5482-FD17-2AEBADB0DD08}"/>
              </a:ext>
            </a:extLst>
          </p:cNvPr>
          <p:cNvSpPr>
            <a:spLocks noGrp="1"/>
          </p:cNvSpPr>
          <p:nvPr>
            <p:ph type="dt" sz="half" idx="10"/>
          </p:nvPr>
        </p:nvSpPr>
        <p:spPr/>
        <p:txBody>
          <a:bodyPr/>
          <a:lstStyle/>
          <a:p>
            <a:r>
              <a:rPr lang="de-CH" dirty="0"/>
              <a:t>March 2024, CC BY-SA 4.0</a:t>
            </a:r>
            <a:endParaRPr lang="en-US" dirty="0"/>
          </a:p>
        </p:txBody>
      </p:sp>
      <p:sp>
        <p:nvSpPr>
          <p:cNvPr id="4" name="Footer Placeholder 3">
            <a:extLst>
              <a:ext uri="{FF2B5EF4-FFF2-40B4-BE49-F238E27FC236}">
                <a16:creationId xmlns:a16="http://schemas.microsoft.com/office/drawing/2014/main" id="{0FE8E905-589A-ADF9-4DD9-62EB2613114B}"/>
              </a:ext>
            </a:extLst>
          </p:cNvPr>
          <p:cNvSpPr>
            <a:spLocks noGrp="1"/>
          </p:cNvSpPr>
          <p:nvPr>
            <p:ph type="ftr" sz="quarter" idx="11"/>
          </p:nvPr>
        </p:nvSpPr>
        <p:spPr/>
        <p:txBody>
          <a:bodyPr/>
          <a:lstStyle/>
          <a:p>
            <a:r>
              <a:rPr lang="en-US"/>
              <a:t>Testing scientific code, v16.0</a:t>
            </a:r>
          </a:p>
        </p:txBody>
      </p:sp>
      <p:sp>
        <p:nvSpPr>
          <p:cNvPr id="35" name="TextBox 34">
            <a:extLst>
              <a:ext uri="{FF2B5EF4-FFF2-40B4-BE49-F238E27FC236}">
                <a16:creationId xmlns:a16="http://schemas.microsoft.com/office/drawing/2014/main" id="{A518CF3C-59C2-32C3-6754-1E88EE2EB546}"/>
              </a:ext>
            </a:extLst>
          </p:cNvPr>
          <p:cNvSpPr txBox="1"/>
          <p:nvPr/>
        </p:nvSpPr>
        <p:spPr>
          <a:xfrm>
            <a:off x="3327004" y="2536319"/>
            <a:ext cx="1567769" cy="707886"/>
          </a:xfrm>
          <a:prstGeom prst="rect">
            <a:avLst/>
          </a:prstGeom>
          <a:noFill/>
        </p:spPr>
        <p:txBody>
          <a:bodyPr wrap="square" rtlCol="0">
            <a:spAutoFit/>
          </a:bodyPr>
          <a:lstStyle/>
          <a:p>
            <a:pPr algn="ctr"/>
            <a:r>
              <a:rPr lang="en-CH" sz="2000" dirty="0">
                <a:latin typeface="+mn-lt"/>
              </a:rPr>
              <a:t>a</a:t>
            </a:r>
            <a:r>
              <a:rPr lang="en-CH" sz="2000" baseline="30000" dirty="0">
                <a:latin typeface="+mn-lt"/>
              </a:rPr>
              <a:t>*</a:t>
            </a:r>
            <a:r>
              <a:rPr lang="en-CH" sz="2000" dirty="0">
                <a:latin typeface="+mn-lt"/>
              </a:rPr>
              <a:t> = 0.5</a:t>
            </a:r>
          </a:p>
          <a:p>
            <a:pPr algn="ctr"/>
            <a:r>
              <a:rPr lang="en-CH" sz="2000" dirty="0">
                <a:latin typeface="+mn-lt"/>
              </a:rPr>
              <a:t>b</a:t>
            </a:r>
            <a:r>
              <a:rPr lang="en-CH" sz="2000" baseline="30000" dirty="0">
                <a:latin typeface="+mn-lt"/>
              </a:rPr>
              <a:t>*</a:t>
            </a:r>
            <a:r>
              <a:rPr lang="en-CH" sz="2000" dirty="0">
                <a:latin typeface="+mn-lt"/>
              </a:rPr>
              <a:t> = -1.3</a:t>
            </a:r>
          </a:p>
        </p:txBody>
      </p:sp>
      <p:cxnSp>
        <p:nvCxnSpPr>
          <p:cNvPr id="31" name="Straight Connector 30">
            <a:extLst>
              <a:ext uri="{FF2B5EF4-FFF2-40B4-BE49-F238E27FC236}">
                <a16:creationId xmlns:a16="http://schemas.microsoft.com/office/drawing/2014/main" id="{A2BAA269-7905-0BB3-B05B-60FF2285770C}"/>
              </a:ext>
            </a:extLst>
          </p:cNvPr>
          <p:cNvCxnSpPr>
            <a:cxnSpLocks/>
          </p:cNvCxnSpPr>
          <p:nvPr/>
        </p:nvCxnSpPr>
        <p:spPr>
          <a:xfrm flipV="1">
            <a:off x="3177297" y="1774720"/>
            <a:ext cx="1812240" cy="84895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9DFFB2D2-8858-14C4-148D-535BCB0754CB}"/>
              </a:ext>
            </a:extLst>
          </p:cNvPr>
          <p:cNvGrpSpPr/>
          <p:nvPr/>
        </p:nvGrpSpPr>
        <p:grpSpPr>
          <a:xfrm rot="17612957">
            <a:off x="7620664" y="1627788"/>
            <a:ext cx="1464474" cy="1255188"/>
            <a:chOff x="1937384" y="2394017"/>
            <a:chExt cx="1464474" cy="1255188"/>
          </a:xfrm>
        </p:grpSpPr>
        <p:sp>
          <p:nvSpPr>
            <p:cNvPr id="61" name="Oval 60">
              <a:extLst>
                <a:ext uri="{FF2B5EF4-FFF2-40B4-BE49-F238E27FC236}">
                  <a16:creationId xmlns:a16="http://schemas.microsoft.com/office/drawing/2014/main" id="{96C0C309-98D6-A159-5E09-3DEA2BF98B72}"/>
                </a:ext>
              </a:extLst>
            </p:cNvPr>
            <p:cNvSpPr/>
            <p:nvPr/>
          </p:nvSpPr>
          <p:spPr>
            <a:xfrm>
              <a:off x="1937384" y="2464131"/>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2" name="Oval 61">
              <a:extLst>
                <a:ext uri="{FF2B5EF4-FFF2-40B4-BE49-F238E27FC236}">
                  <a16:creationId xmlns:a16="http://schemas.microsoft.com/office/drawing/2014/main" id="{F07B74AE-99A0-E4CA-8E53-90359D992AEE}"/>
                </a:ext>
              </a:extLst>
            </p:cNvPr>
            <p:cNvSpPr/>
            <p:nvPr/>
          </p:nvSpPr>
          <p:spPr>
            <a:xfrm>
              <a:off x="2225416" y="239401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3" name="Oval 62">
              <a:extLst>
                <a:ext uri="{FF2B5EF4-FFF2-40B4-BE49-F238E27FC236}">
                  <a16:creationId xmlns:a16="http://schemas.microsoft.com/office/drawing/2014/main" id="{B41257D4-64A6-C031-473C-D4E6FB616F31}"/>
                </a:ext>
              </a:extLst>
            </p:cNvPr>
            <p:cNvSpPr/>
            <p:nvPr/>
          </p:nvSpPr>
          <p:spPr>
            <a:xfrm>
              <a:off x="2288840" y="2599222"/>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4" name="Oval 63">
              <a:extLst>
                <a:ext uri="{FF2B5EF4-FFF2-40B4-BE49-F238E27FC236}">
                  <a16:creationId xmlns:a16="http://schemas.microsoft.com/office/drawing/2014/main" id="{E4D9AA44-502C-7B98-36D9-1B28F25660A6}"/>
                </a:ext>
              </a:extLst>
            </p:cNvPr>
            <p:cNvSpPr/>
            <p:nvPr/>
          </p:nvSpPr>
          <p:spPr>
            <a:xfrm>
              <a:off x="2130957" y="272607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5" name="Oval 64">
              <a:extLst>
                <a:ext uri="{FF2B5EF4-FFF2-40B4-BE49-F238E27FC236}">
                  <a16:creationId xmlns:a16="http://schemas.microsoft.com/office/drawing/2014/main" id="{7DD32D0F-412C-971D-B0A9-93B67458F306}"/>
                </a:ext>
              </a:extLst>
            </p:cNvPr>
            <p:cNvSpPr/>
            <p:nvPr/>
          </p:nvSpPr>
          <p:spPr>
            <a:xfrm>
              <a:off x="2415688" y="2852918"/>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6" name="Oval 65">
              <a:extLst>
                <a:ext uri="{FF2B5EF4-FFF2-40B4-BE49-F238E27FC236}">
                  <a16:creationId xmlns:a16="http://schemas.microsoft.com/office/drawing/2014/main" id="{A167AD96-5CE8-D23C-0AF5-F5FA50358874}"/>
                </a:ext>
              </a:extLst>
            </p:cNvPr>
            <p:cNvSpPr/>
            <p:nvPr/>
          </p:nvSpPr>
          <p:spPr>
            <a:xfrm>
              <a:off x="2657464" y="271870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7" name="Oval 66">
              <a:extLst>
                <a:ext uri="{FF2B5EF4-FFF2-40B4-BE49-F238E27FC236}">
                  <a16:creationId xmlns:a16="http://schemas.microsoft.com/office/drawing/2014/main" id="{E91AA890-6E0F-3B4A-1BF2-7A69D7410148}"/>
                </a:ext>
              </a:extLst>
            </p:cNvPr>
            <p:cNvSpPr/>
            <p:nvPr/>
          </p:nvSpPr>
          <p:spPr>
            <a:xfrm>
              <a:off x="2699792" y="30586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8" name="Oval 67">
              <a:extLst>
                <a:ext uri="{FF2B5EF4-FFF2-40B4-BE49-F238E27FC236}">
                  <a16:creationId xmlns:a16="http://schemas.microsoft.com/office/drawing/2014/main" id="{BBE6FE60-7CDA-3B36-F89F-9C346766FE1C}"/>
                </a:ext>
              </a:extLst>
            </p:cNvPr>
            <p:cNvSpPr/>
            <p:nvPr/>
          </p:nvSpPr>
          <p:spPr>
            <a:xfrm>
              <a:off x="2852403" y="2959144"/>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9" name="Oval 68">
              <a:extLst>
                <a:ext uri="{FF2B5EF4-FFF2-40B4-BE49-F238E27FC236}">
                  <a16:creationId xmlns:a16="http://schemas.microsoft.com/office/drawing/2014/main" id="{E9F104C2-ADCF-F40B-E518-21220CF7E937}"/>
                </a:ext>
              </a:extLst>
            </p:cNvPr>
            <p:cNvSpPr/>
            <p:nvPr/>
          </p:nvSpPr>
          <p:spPr>
            <a:xfrm>
              <a:off x="2915827" y="3185505"/>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0" name="Oval 69">
              <a:extLst>
                <a:ext uri="{FF2B5EF4-FFF2-40B4-BE49-F238E27FC236}">
                  <a16:creationId xmlns:a16="http://schemas.microsoft.com/office/drawing/2014/main" id="{E9C42B4E-C139-0275-8CAE-541906E7EF09}"/>
                </a:ext>
              </a:extLst>
            </p:cNvPr>
            <p:cNvSpPr/>
            <p:nvPr/>
          </p:nvSpPr>
          <p:spPr>
            <a:xfrm>
              <a:off x="3148162" y="318523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1" name="Oval 70">
              <a:extLst>
                <a:ext uri="{FF2B5EF4-FFF2-40B4-BE49-F238E27FC236}">
                  <a16:creationId xmlns:a16="http://schemas.microsoft.com/office/drawing/2014/main" id="{EA7D7E0C-A48D-42C6-334D-7181F4EAE3BE}"/>
                </a:ext>
              </a:extLst>
            </p:cNvPr>
            <p:cNvSpPr/>
            <p:nvPr/>
          </p:nvSpPr>
          <p:spPr>
            <a:xfrm>
              <a:off x="2813864" y="3395509"/>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2" name="Oval 71">
              <a:extLst>
                <a:ext uri="{FF2B5EF4-FFF2-40B4-BE49-F238E27FC236}">
                  <a16:creationId xmlns:a16="http://schemas.microsoft.com/office/drawing/2014/main" id="{E68DCE73-AC60-4FB2-D6B1-2AFBD11AF206}"/>
                </a:ext>
              </a:extLst>
            </p:cNvPr>
            <p:cNvSpPr/>
            <p:nvPr/>
          </p:nvSpPr>
          <p:spPr>
            <a:xfrm>
              <a:off x="3275010" y="35223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sp>
        <p:nvSpPr>
          <p:cNvPr id="73" name="TextBox 72">
            <a:extLst>
              <a:ext uri="{FF2B5EF4-FFF2-40B4-BE49-F238E27FC236}">
                <a16:creationId xmlns:a16="http://schemas.microsoft.com/office/drawing/2014/main" id="{D7C11CCA-FA1F-C3EA-0EF6-F728DC7E899D}"/>
              </a:ext>
            </a:extLst>
          </p:cNvPr>
          <p:cNvSpPr txBox="1"/>
          <p:nvPr/>
        </p:nvSpPr>
        <p:spPr>
          <a:xfrm>
            <a:off x="1882964" y="1229096"/>
            <a:ext cx="2756604" cy="400110"/>
          </a:xfrm>
          <a:prstGeom prst="rect">
            <a:avLst/>
          </a:prstGeom>
          <a:noFill/>
        </p:spPr>
        <p:txBody>
          <a:bodyPr wrap="square" rtlCol="0">
            <a:spAutoFit/>
          </a:bodyPr>
          <a:lstStyle/>
          <a:p>
            <a:r>
              <a:rPr lang="en-CH" sz="2000" dirty="0">
                <a:latin typeface="+mn-lt"/>
              </a:rPr>
              <a:t>1) Fix initial parameters</a:t>
            </a:r>
          </a:p>
        </p:txBody>
      </p:sp>
      <p:sp>
        <p:nvSpPr>
          <p:cNvPr id="74" name="TextBox 73">
            <a:extLst>
              <a:ext uri="{FF2B5EF4-FFF2-40B4-BE49-F238E27FC236}">
                <a16:creationId xmlns:a16="http://schemas.microsoft.com/office/drawing/2014/main" id="{7065E435-0B86-154F-36EA-B59A33502558}"/>
              </a:ext>
            </a:extLst>
          </p:cNvPr>
          <p:cNvSpPr txBox="1"/>
          <p:nvPr/>
        </p:nvSpPr>
        <p:spPr>
          <a:xfrm>
            <a:off x="6979796" y="1222203"/>
            <a:ext cx="3148653" cy="400110"/>
          </a:xfrm>
          <a:prstGeom prst="rect">
            <a:avLst/>
          </a:prstGeom>
          <a:noFill/>
        </p:spPr>
        <p:txBody>
          <a:bodyPr wrap="square" rtlCol="0">
            <a:spAutoFit/>
          </a:bodyPr>
          <a:lstStyle/>
          <a:p>
            <a:r>
              <a:rPr lang="en-CH" sz="2000" dirty="0">
                <a:latin typeface="+mn-lt"/>
              </a:rPr>
              <a:t>2) Generate synthetic data</a:t>
            </a:r>
          </a:p>
        </p:txBody>
      </p:sp>
      <p:cxnSp>
        <p:nvCxnSpPr>
          <p:cNvPr id="5" name="Straight Arrow Connector 4">
            <a:extLst>
              <a:ext uri="{FF2B5EF4-FFF2-40B4-BE49-F238E27FC236}">
                <a16:creationId xmlns:a16="http://schemas.microsoft.com/office/drawing/2014/main" id="{0A1C8A69-DE6E-B8DF-C934-656E5CB9914F}"/>
              </a:ext>
            </a:extLst>
          </p:cNvPr>
          <p:cNvCxnSpPr>
            <a:cxnSpLocks/>
          </p:cNvCxnSpPr>
          <p:nvPr/>
        </p:nvCxnSpPr>
        <p:spPr>
          <a:xfrm>
            <a:off x="5547777" y="2145840"/>
            <a:ext cx="1440160" cy="1041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F74181A1-4761-5216-7FD1-34C687112ADA}"/>
              </a:ext>
            </a:extLst>
          </p:cNvPr>
          <p:cNvSpPr txBox="1"/>
          <p:nvPr/>
        </p:nvSpPr>
        <p:spPr>
          <a:xfrm>
            <a:off x="5235875" y="2255384"/>
            <a:ext cx="2063964" cy="830997"/>
          </a:xfrm>
          <a:prstGeom prst="rect">
            <a:avLst/>
          </a:prstGeom>
          <a:noFill/>
        </p:spPr>
        <p:txBody>
          <a:bodyPr wrap="square" rtlCol="0">
            <a:spAutoFit/>
          </a:bodyPr>
          <a:lstStyle/>
          <a:p>
            <a:pPr algn="ctr"/>
            <a:r>
              <a:rPr lang="en-CH" dirty="0">
                <a:latin typeface="+mn-lt"/>
              </a:rPr>
              <a:t>y = a</a:t>
            </a:r>
            <a:r>
              <a:rPr lang="en-CH" baseline="30000" dirty="0">
                <a:latin typeface="+mn-lt"/>
              </a:rPr>
              <a:t>*</a:t>
            </a:r>
            <a:r>
              <a:rPr lang="en-CH" dirty="0">
                <a:latin typeface="+mn-lt"/>
              </a:rPr>
              <a:t> x + b</a:t>
            </a:r>
            <a:r>
              <a:rPr lang="en-CH" baseline="30000" dirty="0">
                <a:latin typeface="+mn-lt"/>
              </a:rPr>
              <a:t>*</a:t>
            </a:r>
            <a:r>
              <a:rPr lang="en-CH" dirty="0">
                <a:latin typeface="+mn-lt"/>
              </a:rPr>
              <a:t> </a:t>
            </a:r>
            <a:br>
              <a:rPr lang="en-CH" dirty="0">
                <a:latin typeface="+mn-lt"/>
              </a:rPr>
            </a:br>
            <a:r>
              <a:rPr lang="en-CH" dirty="0">
                <a:latin typeface="+mn-lt"/>
              </a:rPr>
              <a:t>+ noise</a:t>
            </a:r>
          </a:p>
        </p:txBody>
      </p:sp>
      <p:sp>
        <p:nvSpPr>
          <p:cNvPr id="7" name="Slide Number Placeholder 6">
            <a:extLst>
              <a:ext uri="{FF2B5EF4-FFF2-40B4-BE49-F238E27FC236}">
                <a16:creationId xmlns:a16="http://schemas.microsoft.com/office/drawing/2014/main" id="{914A2530-5187-2C23-25D2-82FBED198BC5}"/>
              </a:ext>
            </a:extLst>
          </p:cNvPr>
          <p:cNvSpPr>
            <a:spLocks noGrp="1"/>
          </p:cNvSpPr>
          <p:nvPr>
            <p:ph type="sldNum" sz="quarter" idx="12"/>
          </p:nvPr>
        </p:nvSpPr>
        <p:spPr/>
        <p:txBody>
          <a:bodyPr/>
          <a:lstStyle/>
          <a:p>
            <a:fld id="{EF79ADEA-B933-47CC-A4E9-04E6298B917C}" type="slidenum">
              <a:rPr lang="en-US" smtClean="0"/>
              <a:pPr/>
              <a:t>31</a:t>
            </a:fld>
            <a:endParaRPr lang="en-US"/>
          </a:p>
        </p:txBody>
      </p:sp>
      <p:sp>
        <p:nvSpPr>
          <p:cNvPr id="10" name="Title 1">
            <a:extLst>
              <a:ext uri="{FF2B5EF4-FFF2-40B4-BE49-F238E27FC236}">
                <a16:creationId xmlns:a16="http://schemas.microsoft.com/office/drawing/2014/main" id="{48535CEA-BD30-C339-61C9-42D644700146}"/>
              </a:ext>
            </a:extLst>
          </p:cNvPr>
          <p:cNvSpPr txBox="1">
            <a:spLocks/>
          </p:cNvSpPr>
          <p:nvPr/>
        </p:nvSpPr>
        <p:spPr>
          <a:xfrm>
            <a:off x="263352" y="250552"/>
            <a:ext cx="11090448" cy="90363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H" sz="3600"/>
              <a:t>Generate synthetic data from the model to test the learning algorithm</a:t>
            </a:r>
            <a:r>
              <a:rPr lang="de-DE" sz="3600"/>
              <a:t> by recovering the parameters</a:t>
            </a:r>
            <a:endParaRPr lang="en-CH" sz="3600" dirty="0"/>
          </a:p>
        </p:txBody>
      </p:sp>
    </p:spTree>
    <p:extLst>
      <p:ext uri="{BB962C8B-B14F-4D97-AF65-F5344CB8AC3E}">
        <p14:creationId xmlns:p14="http://schemas.microsoft.com/office/powerpoint/2010/main" val="173854309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559CFEB-DF7F-5482-FD17-2AEBADB0DD08}"/>
              </a:ext>
            </a:extLst>
          </p:cNvPr>
          <p:cNvSpPr>
            <a:spLocks noGrp="1"/>
          </p:cNvSpPr>
          <p:nvPr>
            <p:ph type="dt" sz="half" idx="10"/>
          </p:nvPr>
        </p:nvSpPr>
        <p:spPr/>
        <p:txBody>
          <a:bodyPr/>
          <a:lstStyle/>
          <a:p>
            <a:r>
              <a:rPr lang="de-CH" dirty="0"/>
              <a:t>March 2024, CC BY-SA 4.0</a:t>
            </a:r>
            <a:endParaRPr lang="en-US" dirty="0"/>
          </a:p>
        </p:txBody>
      </p:sp>
      <p:sp>
        <p:nvSpPr>
          <p:cNvPr id="4" name="Footer Placeholder 3">
            <a:extLst>
              <a:ext uri="{FF2B5EF4-FFF2-40B4-BE49-F238E27FC236}">
                <a16:creationId xmlns:a16="http://schemas.microsoft.com/office/drawing/2014/main" id="{0FE8E905-589A-ADF9-4DD9-62EB2613114B}"/>
              </a:ext>
            </a:extLst>
          </p:cNvPr>
          <p:cNvSpPr>
            <a:spLocks noGrp="1"/>
          </p:cNvSpPr>
          <p:nvPr>
            <p:ph type="ftr" sz="quarter" idx="11"/>
          </p:nvPr>
        </p:nvSpPr>
        <p:spPr/>
        <p:txBody>
          <a:bodyPr/>
          <a:lstStyle/>
          <a:p>
            <a:r>
              <a:rPr lang="en-US"/>
              <a:t>Testing scientific code, v16.0</a:t>
            </a:r>
          </a:p>
        </p:txBody>
      </p:sp>
      <p:grpSp>
        <p:nvGrpSpPr>
          <p:cNvPr id="17" name="Group 16">
            <a:extLst>
              <a:ext uri="{FF2B5EF4-FFF2-40B4-BE49-F238E27FC236}">
                <a16:creationId xmlns:a16="http://schemas.microsoft.com/office/drawing/2014/main" id="{8919F8D5-9E90-AC5D-0089-0E58111D8394}"/>
              </a:ext>
            </a:extLst>
          </p:cNvPr>
          <p:cNvGrpSpPr/>
          <p:nvPr/>
        </p:nvGrpSpPr>
        <p:grpSpPr>
          <a:xfrm rot="17612957">
            <a:off x="3249154" y="4768110"/>
            <a:ext cx="1464474" cy="1255188"/>
            <a:chOff x="1937384" y="2394017"/>
            <a:chExt cx="1464474" cy="1255188"/>
          </a:xfrm>
        </p:grpSpPr>
        <p:sp>
          <p:nvSpPr>
            <p:cNvPr id="5" name="Oval 4">
              <a:extLst>
                <a:ext uri="{FF2B5EF4-FFF2-40B4-BE49-F238E27FC236}">
                  <a16:creationId xmlns:a16="http://schemas.microsoft.com/office/drawing/2014/main" id="{6B6C0265-6406-3BFE-CD63-061EC899993B}"/>
                </a:ext>
              </a:extLst>
            </p:cNvPr>
            <p:cNvSpPr/>
            <p:nvPr/>
          </p:nvSpPr>
          <p:spPr>
            <a:xfrm>
              <a:off x="1937384" y="2464131"/>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Oval 5">
              <a:extLst>
                <a:ext uri="{FF2B5EF4-FFF2-40B4-BE49-F238E27FC236}">
                  <a16:creationId xmlns:a16="http://schemas.microsoft.com/office/drawing/2014/main" id="{9681E65A-36BC-6958-9CE9-0422D82CC155}"/>
                </a:ext>
              </a:extLst>
            </p:cNvPr>
            <p:cNvSpPr/>
            <p:nvPr/>
          </p:nvSpPr>
          <p:spPr>
            <a:xfrm>
              <a:off x="2225416" y="239401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Oval 6">
              <a:extLst>
                <a:ext uri="{FF2B5EF4-FFF2-40B4-BE49-F238E27FC236}">
                  <a16:creationId xmlns:a16="http://schemas.microsoft.com/office/drawing/2014/main" id="{D4435875-C16A-2466-62D4-5A61570DD0DF}"/>
                </a:ext>
              </a:extLst>
            </p:cNvPr>
            <p:cNvSpPr/>
            <p:nvPr/>
          </p:nvSpPr>
          <p:spPr>
            <a:xfrm>
              <a:off x="2288840" y="2599222"/>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Oval 7">
              <a:extLst>
                <a:ext uri="{FF2B5EF4-FFF2-40B4-BE49-F238E27FC236}">
                  <a16:creationId xmlns:a16="http://schemas.microsoft.com/office/drawing/2014/main" id="{5A958591-7012-DCE1-10D0-695D8A790F05}"/>
                </a:ext>
              </a:extLst>
            </p:cNvPr>
            <p:cNvSpPr/>
            <p:nvPr/>
          </p:nvSpPr>
          <p:spPr>
            <a:xfrm>
              <a:off x="2130957" y="272607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9" name="Oval 8">
              <a:extLst>
                <a:ext uri="{FF2B5EF4-FFF2-40B4-BE49-F238E27FC236}">
                  <a16:creationId xmlns:a16="http://schemas.microsoft.com/office/drawing/2014/main" id="{08576595-A356-7108-6644-D730F8DDBCBC}"/>
                </a:ext>
              </a:extLst>
            </p:cNvPr>
            <p:cNvSpPr/>
            <p:nvPr/>
          </p:nvSpPr>
          <p:spPr>
            <a:xfrm>
              <a:off x="2415688" y="2852918"/>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0" name="Oval 9">
              <a:extLst>
                <a:ext uri="{FF2B5EF4-FFF2-40B4-BE49-F238E27FC236}">
                  <a16:creationId xmlns:a16="http://schemas.microsoft.com/office/drawing/2014/main" id="{D05E57AF-D8D8-94F1-A52C-6DE7A224F714}"/>
                </a:ext>
              </a:extLst>
            </p:cNvPr>
            <p:cNvSpPr/>
            <p:nvPr/>
          </p:nvSpPr>
          <p:spPr>
            <a:xfrm>
              <a:off x="2657464" y="271870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1" name="Oval 10">
              <a:extLst>
                <a:ext uri="{FF2B5EF4-FFF2-40B4-BE49-F238E27FC236}">
                  <a16:creationId xmlns:a16="http://schemas.microsoft.com/office/drawing/2014/main" id="{6434C276-EBDF-01FE-5104-6DD489357A73}"/>
                </a:ext>
              </a:extLst>
            </p:cNvPr>
            <p:cNvSpPr/>
            <p:nvPr/>
          </p:nvSpPr>
          <p:spPr>
            <a:xfrm>
              <a:off x="2699792" y="30586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Oval 11">
              <a:extLst>
                <a:ext uri="{FF2B5EF4-FFF2-40B4-BE49-F238E27FC236}">
                  <a16:creationId xmlns:a16="http://schemas.microsoft.com/office/drawing/2014/main" id="{B51C4D33-48F0-D929-DC62-954BF419BE64}"/>
                </a:ext>
              </a:extLst>
            </p:cNvPr>
            <p:cNvSpPr/>
            <p:nvPr/>
          </p:nvSpPr>
          <p:spPr>
            <a:xfrm>
              <a:off x="2852403" y="2959144"/>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3" name="Oval 12">
              <a:extLst>
                <a:ext uri="{FF2B5EF4-FFF2-40B4-BE49-F238E27FC236}">
                  <a16:creationId xmlns:a16="http://schemas.microsoft.com/office/drawing/2014/main" id="{645D86A9-090B-5C85-DECC-BC129B704990}"/>
                </a:ext>
              </a:extLst>
            </p:cNvPr>
            <p:cNvSpPr/>
            <p:nvPr/>
          </p:nvSpPr>
          <p:spPr>
            <a:xfrm>
              <a:off x="2915827" y="3185505"/>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4" name="Oval 13">
              <a:extLst>
                <a:ext uri="{FF2B5EF4-FFF2-40B4-BE49-F238E27FC236}">
                  <a16:creationId xmlns:a16="http://schemas.microsoft.com/office/drawing/2014/main" id="{F8639861-AF57-0DD4-669B-C6377B0F20F5}"/>
                </a:ext>
              </a:extLst>
            </p:cNvPr>
            <p:cNvSpPr/>
            <p:nvPr/>
          </p:nvSpPr>
          <p:spPr>
            <a:xfrm>
              <a:off x="3148162" y="318523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5" name="Oval 14">
              <a:extLst>
                <a:ext uri="{FF2B5EF4-FFF2-40B4-BE49-F238E27FC236}">
                  <a16:creationId xmlns:a16="http://schemas.microsoft.com/office/drawing/2014/main" id="{601BBC4E-220E-2E64-58CF-55BD1325DF92}"/>
                </a:ext>
              </a:extLst>
            </p:cNvPr>
            <p:cNvSpPr/>
            <p:nvPr/>
          </p:nvSpPr>
          <p:spPr>
            <a:xfrm>
              <a:off x="2813864" y="3395509"/>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Oval 15">
              <a:extLst>
                <a:ext uri="{FF2B5EF4-FFF2-40B4-BE49-F238E27FC236}">
                  <a16:creationId xmlns:a16="http://schemas.microsoft.com/office/drawing/2014/main" id="{67FB2E0B-C868-BC8A-DDE2-CFB857CD55AE}"/>
                </a:ext>
              </a:extLst>
            </p:cNvPr>
            <p:cNvSpPr/>
            <p:nvPr/>
          </p:nvSpPr>
          <p:spPr>
            <a:xfrm>
              <a:off x="3275010" y="35223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sp>
        <p:nvSpPr>
          <p:cNvPr id="35" name="TextBox 34">
            <a:extLst>
              <a:ext uri="{FF2B5EF4-FFF2-40B4-BE49-F238E27FC236}">
                <a16:creationId xmlns:a16="http://schemas.microsoft.com/office/drawing/2014/main" id="{A518CF3C-59C2-32C3-6754-1E88EE2EB546}"/>
              </a:ext>
            </a:extLst>
          </p:cNvPr>
          <p:cNvSpPr txBox="1"/>
          <p:nvPr/>
        </p:nvSpPr>
        <p:spPr>
          <a:xfrm>
            <a:off x="3327004" y="2536319"/>
            <a:ext cx="1567769" cy="707886"/>
          </a:xfrm>
          <a:prstGeom prst="rect">
            <a:avLst/>
          </a:prstGeom>
          <a:noFill/>
        </p:spPr>
        <p:txBody>
          <a:bodyPr wrap="square" rtlCol="0">
            <a:spAutoFit/>
          </a:bodyPr>
          <a:lstStyle/>
          <a:p>
            <a:pPr algn="ctr"/>
            <a:r>
              <a:rPr lang="en-CH" sz="2000" dirty="0">
                <a:latin typeface="+mn-lt"/>
              </a:rPr>
              <a:t>a</a:t>
            </a:r>
            <a:r>
              <a:rPr lang="en-CH" sz="2000" baseline="30000" dirty="0">
                <a:latin typeface="+mn-lt"/>
              </a:rPr>
              <a:t>*</a:t>
            </a:r>
            <a:r>
              <a:rPr lang="en-CH" sz="2000" dirty="0">
                <a:latin typeface="+mn-lt"/>
              </a:rPr>
              <a:t> = 0.5</a:t>
            </a:r>
          </a:p>
          <a:p>
            <a:pPr algn="ctr"/>
            <a:r>
              <a:rPr lang="en-CH" sz="2000" dirty="0">
                <a:latin typeface="+mn-lt"/>
              </a:rPr>
              <a:t>b</a:t>
            </a:r>
            <a:r>
              <a:rPr lang="en-CH" sz="2000" baseline="30000" dirty="0">
                <a:latin typeface="+mn-lt"/>
              </a:rPr>
              <a:t>*</a:t>
            </a:r>
            <a:r>
              <a:rPr lang="en-CH" sz="2000" dirty="0">
                <a:latin typeface="+mn-lt"/>
              </a:rPr>
              <a:t> = -1.3</a:t>
            </a:r>
          </a:p>
        </p:txBody>
      </p:sp>
      <p:cxnSp>
        <p:nvCxnSpPr>
          <p:cNvPr id="37" name="Straight Arrow Connector 36">
            <a:extLst>
              <a:ext uri="{FF2B5EF4-FFF2-40B4-BE49-F238E27FC236}">
                <a16:creationId xmlns:a16="http://schemas.microsoft.com/office/drawing/2014/main" id="{9BDFFAA4-4789-030F-CAAC-CAFE0BBF80D8}"/>
              </a:ext>
            </a:extLst>
          </p:cNvPr>
          <p:cNvCxnSpPr>
            <a:cxnSpLocks/>
          </p:cNvCxnSpPr>
          <p:nvPr/>
        </p:nvCxnSpPr>
        <p:spPr>
          <a:xfrm>
            <a:off x="5547777" y="2145840"/>
            <a:ext cx="1440160" cy="1041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2BAA269-7905-0BB3-B05B-60FF2285770C}"/>
              </a:ext>
            </a:extLst>
          </p:cNvPr>
          <p:cNvCxnSpPr>
            <a:cxnSpLocks/>
          </p:cNvCxnSpPr>
          <p:nvPr/>
        </p:nvCxnSpPr>
        <p:spPr>
          <a:xfrm flipV="1">
            <a:off x="3177297" y="1774720"/>
            <a:ext cx="1812240" cy="84895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DF0708B2-BBD3-0545-A773-D40EC8B79147}"/>
              </a:ext>
            </a:extLst>
          </p:cNvPr>
          <p:cNvSpPr txBox="1"/>
          <p:nvPr/>
        </p:nvSpPr>
        <p:spPr>
          <a:xfrm>
            <a:off x="5235875" y="2255384"/>
            <a:ext cx="2063964" cy="830997"/>
          </a:xfrm>
          <a:prstGeom prst="rect">
            <a:avLst/>
          </a:prstGeom>
          <a:noFill/>
        </p:spPr>
        <p:txBody>
          <a:bodyPr wrap="square" rtlCol="0">
            <a:spAutoFit/>
          </a:bodyPr>
          <a:lstStyle/>
          <a:p>
            <a:pPr algn="ctr"/>
            <a:r>
              <a:rPr lang="en-CH" dirty="0">
                <a:latin typeface="+mn-lt"/>
              </a:rPr>
              <a:t>y = a</a:t>
            </a:r>
            <a:r>
              <a:rPr lang="en-CH" baseline="30000" dirty="0">
                <a:latin typeface="+mn-lt"/>
              </a:rPr>
              <a:t>*</a:t>
            </a:r>
            <a:r>
              <a:rPr lang="en-CH" dirty="0">
                <a:latin typeface="+mn-lt"/>
              </a:rPr>
              <a:t> x + b</a:t>
            </a:r>
            <a:r>
              <a:rPr lang="en-CH" baseline="30000" dirty="0">
                <a:latin typeface="+mn-lt"/>
              </a:rPr>
              <a:t>*</a:t>
            </a:r>
            <a:r>
              <a:rPr lang="en-CH" dirty="0">
                <a:latin typeface="+mn-lt"/>
              </a:rPr>
              <a:t> </a:t>
            </a:r>
            <a:br>
              <a:rPr lang="en-CH" dirty="0">
                <a:latin typeface="+mn-lt"/>
              </a:rPr>
            </a:br>
            <a:r>
              <a:rPr lang="en-CH" dirty="0">
                <a:latin typeface="+mn-lt"/>
              </a:rPr>
              <a:t>+ noise</a:t>
            </a:r>
          </a:p>
        </p:txBody>
      </p:sp>
      <p:sp>
        <p:nvSpPr>
          <p:cNvPr id="44" name="TextBox 43">
            <a:extLst>
              <a:ext uri="{FF2B5EF4-FFF2-40B4-BE49-F238E27FC236}">
                <a16:creationId xmlns:a16="http://schemas.microsoft.com/office/drawing/2014/main" id="{2E2EE816-BB3D-47F1-8FE4-2229158C073E}"/>
              </a:ext>
            </a:extLst>
          </p:cNvPr>
          <p:cNvSpPr txBox="1"/>
          <p:nvPr/>
        </p:nvSpPr>
        <p:spPr>
          <a:xfrm>
            <a:off x="5179099" y="5011734"/>
            <a:ext cx="2063964" cy="830997"/>
          </a:xfrm>
          <a:prstGeom prst="rect">
            <a:avLst/>
          </a:prstGeom>
          <a:noFill/>
        </p:spPr>
        <p:txBody>
          <a:bodyPr wrap="square" rtlCol="0">
            <a:spAutoFit/>
          </a:bodyPr>
          <a:lstStyle/>
          <a:p>
            <a:pPr algn="ctr"/>
            <a:r>
              <a:rPr lang="en-CH" dirty="0">
                <a:latin typeface="+mn-lt"/>
              </a:rPr>
              <a:t>y = ax + b </a:t>
            </a:r>
            <a:br>
              <a:rPr lang="en-CH" dirty="0">
                <a:latin typeface="+mn-lt"/>
              </a:rPr>
            </a:br>
            <a:r>
              <a:rPr lang="en-CH" dirty="0">
                <a:latin typeface="+mn-lt"/>
              </a:rPr>
              <a:t>+ noise</a:t>
            </a:r>
          </a:p>
        </p:txBody>
      </p:sp>
      <p:grpSp>
        <p:nvGrpSpPr>
          <p:cNvPr id="45" name="Group 44">
            <a:extLst>
              <a:ext uri="{FF2B5EF4-FFF2-40B4-BE49-F238E27FC236}">
                <a16:creationId xmlns:a16="http://schemas.microsoft.com/office/drawing/2014/main" id="{E72F1565-2D3F-FB15-3D16-0B003847DF8B}"/>
              </a:ext>
            </a:extLst>
          </p:cNvPr>
          <p:cNvGrpSpPr/>
          <p:nvPr/>
        </p:nvGrpSpPr>
        <p:grpSpPr>
          <a:xfrm rot="17612957">
            <a:off x="7684939" y="4661646"/>
            <a:ext cx="1464474" cy="1255188"/>
            <a:chOff x="1937384" y="2394017"/>
            <a:chExt cx="1464474" cy="1255188"/>
          </a:xfrm>
        </p:grpSpPr>
        <p:sp>
          <p:nvSpPr>
            <p:cNvPr id="46" name="Oval 45">
              <a:extLst>
                <a:ext uri="{FF2B5EF4-FFF2-40B4-BE49-F238E27FC236}">
                  <a16:creationId xmlns:a16="http://schemas.microsoft.com/office/drawing/2014/main" id="{EE133939-2007-4C4C-4128-A04DDE2430D2}"/>
                </a:ext>
              </a:extLst>
            </p:cNvPr>
            <p:cNvSpPr/>
            <p:nvPr/>
          </p:nvSpPr>
          <p:spPr>
            <a:xfrm>
              <a:off x="1937384" y="2464131"/>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7" name="Oval 46">
              <a:extLst>
                <a:ext uri="{FF2B5EF4-FFF2-40B4-BE49-F238E27FC236}">
                  <a16:creationId xmlns:a16="http://schemas.microsoft.com/office/drawing/2014/main" id="{A7069802-F0BB-C320-BE65-59458EE58B5D}"/>
                </a:ext>
              </a:extLst>
            </p:cNvPr>
            <p:cNvSpPr/>
            <p:nvPr/>
          </p:nvSpPr>
          <p:spPr>
            <a:xfrm>
              <a:off x="2225416" y="239401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8" name="Oval 47">
              <a:extLst>
                <a:ext uri="{FF2B5EF4-FFF2-40B4-BE49-F238E27FC236}">
                  <a16:creationId xmlns:a16="http://schemas.microsoft.com/office/drawing/2014/main" id="{58517E18-903D-CF07-3EC8-7813406B040E}"/>
                </a:ext>
              </a:extLst>
            </p:cNvPr>
            <p:cNvSpPr/>
            <p:nvPr/>
          </p:nvSpPr>
          <p:spPr>
            <a:xfrm>
              <a:off x="2288840" y="2599222"/>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9" name="Oval 48">
              <a:extLst>
                <a:ext uri="{FF2B5EF4-FFF2-40B4-BE49-F238E27FC236}">
                  <a16:creationId xmlns:a16="http://schemas.microsoft.com/office/drawing/2014/main" id="{A14E915B-9AD4-C4C0-F561-9400D6E332E7}"/>
                </a:ext>
              </a:extLst>
            </p:cNvPr>
            <p:cNvSpPr/>
            <p:nvPr/>
          </p:nvSpPr>
          <p:spPr>
            <a:xfrm>
              <a:off x="2130957" y="272607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0" name="Oval 49">
              <a:extLst>
                <a:ext uri="{FF2B5EF4-FFF2-40B4-BE49-F238E27FC236}">
                  <a16:creationId xmlns:a16="http://schemas.microsoft.com/office/drawing/2014/main" id="{E344AFD5-F025-89D4-7865-76EB3F7B597B}"/>
                </a:ext>
              </a:extLst>
            </p:cNvPr>
            <p:cNvSpPr/>
            <p:nvPr/>
          </p:nvSpPr>
          <p:spPr>
            <a:xfrm>
              <a:off x="2415688" y="2852918"/>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1" name="Oval 50">
              <a:extLst>
                <a:ext uri="{FF2B5EF4-FFF2-40B4-BE49-F238E27FC236}">
                  <a16:creationId xmlns:a16="http://schemas.microsoft.com/office/drawing/2014/main" id="{8DCCABF7-6B0B-CD76-553F-31F6A32CFE5E}"/>
                </a:ext>
              </a:extLst>
            </p:cNvPr>
            <p:cNvSpPr/>
            <p:nvPr/>
          </p:nvSpPr>
          <p:spPr>
            <a:xfrm>
              <a:off x="2657464" y="271870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2" name="Oval 51">
              <a:extLst>
                <a:ext uri="{FF2B5EF4-FFF2-40B4-BE49-F238E27FC236}">
                  <a16:creationId xmlns:a16="http://schemas.microsoft.com/office/drawing/2014/main" id="{5B1280D5-29A3-AFC3-8B81-904FCB7C1E1C}"/>
                </a:ext>
              </a:extLst>
            </p:cNvPr>
            <p:cNvSpPr/>
            <p:nvPr/>
          </p:nvSpPr>
          <p:spPr>
            <a:xfrm>
              <a:off x="2699792" y="30586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3" name="Oval 52">
              <a:extLst>
                <a:ext uri="{FF2B5EF4-FFF2-40B4-BE49-F238E27FC236}">
                  <a16:creationId xmlns:a16="http://schemas.microsoft.com/office/drawing/2014/main" id="{754D0999-B3C8-52DF-7780-73C7A3E27620}"/>
                </a:ext>
              </a:extLst>
            </p:cNvPr>
            <p:cNvSpPr/>
            <p:nvPr/>
          </p:nvSpPr>
          <p:spPr>
            <a:xfrm>
              <a:off x="2852403" y="2959144"/>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4" name="Oval 53">
              <a:extLst>
                <a:ext uri="{FF2B5EF4-FFF2-40B4-BE49-F238E27FC236}">
                  <a16:creationId xmlns:a16="http://schemas.microsoft.com/office/drawing/2014/main" id="{B18B5F3B-F19C-6920-CE50-FBD7D301795F}"/>
                </a:ext>
              </a:extLst>
            </p:cNvPr>
            <p:cNvSpPr/>
            <p:nvPr/>
          </p:nvSpPr>
          <p:spPr>
            <a:xfrm>
              <a:off x="2915827" y="3185505"/>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5" name="Oval 54">
              <a:extLst>
                <a:ext uri="{FF2B5EF4-FFF2-40B4-BE49-F238E27FC236}">
                  <a16:creationId xmlns:a16="http://schemas.microsoft.com/office/drawing/2014/main" id="{2B121C8A-F2A5-C495-9516-7BD9D19B76DD}"/>
                </a:ext>
              </a:extLst>
            </p:cNvPr>
            <p:cNvSpPr/>
            <p:nvPr/>
          </p:nvSpPr>
          <p:spPr>
            <a:xfrm>
              <a:off x="3148162" y="318523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6" name="Oval 55">
              <a:extLst>
                <a:ext uri="{FF2B5EF4-FFF2-40B4-BE49-F238E27FC236}">
                  <a16:creationId xmlns:a16="http://schemas.microsoft.com/office/drawing/2014/main" id="{112AFF96-A67E-F9DF-C6DE-7AC044C56299}"/>
                </a:ext>
              </a:extLst>
            </p:cNvPr>
            <p:cNvSpPr/>
            <p:nvPr/>
          </p:nvSpPr>
          <p:spPr>
            <a:xfrm>
              <a:off x="2813864" y="3395509"/>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7" name="Oval 56">
              <a:extLst>
                <a:ext uri="{FF2B5EF4-FFF2-40B4-BE49-F238E27FC236}">
                  <a16:creationId xmlns:a16="http://schemas.microsoft.com/office/drawing/2014/main" id="{72ACEAF5-9CEB-B7FD-EFB5-4F9AEB6A850B}"/>
                </a:ext>
              </a:extLst>
            </p:cNvPr>
            <p:cNvSpPr/>
            <p:nvPr/>
          </p:nvSpPr>
          <p:spPr>
            <a:xfrm>
              <a:off x="3275010" y="35223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cxnSp>
        <p:nvCxnSpPr>
          <p:cNvPr id="58" name="Straight Connector 57">
            <a:extLst>
              <a:ext uri="{FF2B5EF4-FFF2-40B4-BE49-F238E27FC236}">
                <a16:creationId xmlns:a16="http://schemas.microsoft.com/office/drawing/2014/main" id="{C806FBBF-0BBD-2288-9182-48675B44D32F}"/>
              </a:ext>
            </a:extLst>
          </p:cNvPr>
          <p:cNvCxnSpPr>
            <a:cxnSpLocks/>
          </p:cNvCxnSpPr>
          <p:nvPr/>
        </p:nvCxnSpPr>
        <p:spPr>
          <a:xfrm flipV="1">
            <a:off x="3091034" y="4947929"/>
            <a:ext cx="1812240" cy="8489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60" name="Group 59">
            <a:extLst>
              <a:ext uri="{FF2B5EF4-FFF2-40B4-BE49-F238E27FC236}">
                <a16:creationId xmlns:a16="http://schemas.microsoft.com/office/drawing/2014/main" id="{9DFFB2D2-8858-14C4-148D-535BCB0754CB}"/>
              </a:ext>
            </a:extLst>
          </p:cNvPr>
          <p:cNvGrpSpPr/>
          <p:nvPr/>
        </p:nvGrpSpPr>
        <p:grpSpPr>
          <a:xfrm rot="17612957">
            <a:off x="7620664" y="1627788"/>
            <a:ext cx="1464474" cy="1255188"/>
            <a:chOff x="1937384" y="2394017"/>
            <a:chExt cx="1464474" cy="1255188"/>
          </a:xfrm>
        </p:grpSpPr>
        <p:sp>
          <p:nvSpPr>
            <p:cNvPr id="61" name="Oval 60">
              <a:extLst>
                <a:ext uri="{FF2B5EF4-FFF2-40B4-BE49-F238E27FC236}">
                  <a16:creationId xmlns:a16="http://schemas.microsoft.com/office/drawing/2014/main" id="{96C0C309-98D6-A159-5E09-3DEA2BF98B72}"/>
                </a:ext>
              </a:extLst>
            </p:cNvPr>
            <p:cNvSpPr/>
            <p:nvPr/>
          </p:nvSpPr>
          <p:spPr>
            <a:xfrm>
              <a:off x="1937384" y="2464131"/>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2" name="Oval 61">
              <a:extLst>
                <a:ext uri="{FF2B5EF4-FFF2-40B4-BE49-F238E27FC236}">
                  <a16:creationId xmlns:a16="http://schemas.microsoft.com/office/drawing/2014/main" id="{F07B74AE-99A0-E4CA-8E53-90359D992AEE}"/>
                </a:ext>
              </a:extLst>
            </p:cNvPr>
            <p:cNvSpPr/>
            <p:nvPr/>
          </p:nvSpPr>
          <p:spPr>
            <a:xfrm>
              <a:off x="2225416" y="239401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3" name="Oval 62">
              <a:extLst>
                <a:ext uri="{FF2B5EF4-FFF2-40B4-BE49-F238E27FC236}">
                  <a16:creationId xmlns:a16="http://schemas.microsoft.com/office/drawing/2014/main" id="{B41257D4-64A6-C031-473C-D4E6FB616F31}"/>
                </a:ext>
              </a:extLst>
            </p:cNvPr>
            <p:cNvSpPr/>
            <p:nvPr/>
          </p:nvSpPr>
          <p:spPr>
            <a:xfrm>
              <a:off x="2288840" y="2599222"/>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4" name="Oval 63">
              <a:extLst>
                <a:ext uri="{FF2B5EF4-FFF2-40B4-BE49-F238E27FC236}">
                  <a16:creationId xmlns:a16="http://schemas.microsoft.com/office/drawing/2014/main" id="{E4D9AA44-502C-7B98-36D9-1B28F25660A6}"/>
                </a:ext>
              </a:extLst>
            </p:cNvPr>
            <p:cNvSpPr/>
            <p:nvPr/>
          </p:nvSpPr>
          <p:spPr>
            <a:xfrm>
              <a:off x="2130957" y="272607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5" name="Oval 64">
              <a:extLst>
                <a:ext uri="{FF2B5EF4-FFF2-40B4-BE49-F238E27FC236}">
                  <a16:creationId xmlns:a16="http://schemas.microsoft.com/office/drawing/2014/main" id="{7DD32D0F-412C-971D-B0A9-93B67458F306}"/>
                </a:ext>
              </a:extLst>
            </p:cNvPr>
            <p:cNvSpPr/>
            <p:nvPr/>
          </p:nvSpPr>
          <p:spPr>
            <a:xfrm>
              <a:off x="2415688" y="2852918"/>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6" name="Oval 65">
              <a:extLst>
                <a:ext uri="{FF2B5EF4-FFF2-40B4-BE49-F238E27FC236}">
                  <a16:creationId xmlns:a16="http://schemas.microsoft.com/office/drawing/2014/main" id="{A167AD96-5CE8-D23C-0AF5-F5FA50358874}"/>
                </a:ext>
              </a:extLst>
            </p:cNvPr>
            <p:cNvSpPr/>
            <p:nvPr/>
          </p:nvSpPr>
          <p:spPr>
            <a:xfrm>
              <a:off x="2657464" y="271870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7" name="Oval 66">
              <a:extLst>
                <a:ext uri="{FF2B5EF4-FFF2-40B4-BE49-F238E27FC236}">
                  <a16:creationId xmlns:a16="http://schemas.microsoft.com/office/drawing/2014/main" id="{E91AA890-6E0F-3B4A-1BF2-7A69D7410148}"/>
                </a:ext>
              </a:extLst>
            </p:cNvPr>
            <p:cNvSpPr/>
            <p:nvPr/>
          </p:nvSpPr>
          <p:spPr>
            <a:xfrm>
              <a:off x="2699792" y="30586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8" name="Oval 67">
              <a:extLst>
                <a:ext uri="{FF2B5EF4-FFF2-40B4-BE49-F238E27FC236}">
                  <a16:creationId xmlns:a16="http://schemas.microsoft.com/office/drawing/2014/main" id="{BBE6FE60-7CDA-3B36-F89F-9C346766FE1C}"/>
                </a:ext>
              </a:extLst>
            </p:cNvPr>
            <p:cNvSpPr/>
            <p:nvPr/>
          </p:nvSpPr>
          <p:spPr>
            <a:xfrm>
              <a:off x="2852403" y="2959144"/>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9" name="Oval 68">
              <a:extLst>
                <a:ext uri="{FF2B5EF4-FFF2-40B4-BE49-F238E27FC236}">
                  <a16:creationId xmlns:a16="http://schemas.microsoft.com/office/drawing/2014/main" id="{E9F104C2-ADCF-F40B-E518-21220CF7E937}"/>
                </a:ext>
              </a:extLst>
            </p:cNvPr>
            <p:cNvSpPr/>
            <p:nvPr/>
          </p:nvSpPr>
          <p:spPr>
            <a:xfrm>
              <a:off x="2915827" y="3185505"/>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0" name="Oval 69">
              <a:extLst>
                <a:ext uri="{FF2B5EF4-FFF2-40B4-BE49-F238E27FC236}">
                  <a16:creationId xmlns:a16="http://schemas.microsoft.com/office/drawing/2014/main" id="{E9C42B4E-C139-0275-8CAE-541906E7EF09}"/>
                </a:ext>
              </a:extLst>
            </p:cNvPr>
            <p:cNvSpPr/>
            <p:nvPr/>
          </p:nvSpPr>
          <p:spPr>
            <a:xfrm>
              <a:off x="3148162" y="318523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1" name="Oval 70">
              <a:extLst>
                <a:ext uri="{FF2B5EF4-FFF2-40B4-BE49-F238E27FC236}">
                  <a16:creationId xmlns:a16="http://schemas.microsoft.com/office/drawing/2014/main" id="{EA7D7E0C-A48D-42C6-334D-7181F4EAE3BE}"/>
                </a:ext>
              </a:extLst>
            </p:cNvPr>
            <p:cNvSpPr/>
            <p:nvPr/>
          </p:nvSpPr>
          <p:spPr>
            <a:xfrm>
              <a:off x="2813864" y="3395509"/>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2" name="Oval 71">
              <a:extLst>
                <a:ext uri="{FF2B5EF4-FFF2-40B4-BE49-F238E27FC236}">
                  <a16:creationId xmlns:a16="http://schemas.microsoft.com/office/drawing/2014/main" id="{E68DCE73-AC60-4FB2-D6B1-2AFBD11AF206}"/>
                </a:ext>
              </a:extLst>
            </p:cNvPr>
            <p:cNvSpPr/>
            <p:nvPr/>
          </p:nvSpPr>
          <p:spPr>
            <a:xfrm>
              <a:off x="3275010" y="35223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sp>
        <p:nvSpPr>
          <p:cNvPr id="73" name="TextBox 72">
            <a:extLst>
              <a:ext uri="{FF2B5EF4-FFF2-40B4-BE49-F238E27FC236}">
                <a16:creationId xmlns:a16="http://schemas.microsoft.com/office/drawing/2014/main" id="{D7C11CCA-FA1F-C3EA-0EF6-F728DC7E899D}"/>
              </a:ext>
            </a:extLst>
          </p:cNvPr>
          <p:cNvSpPr txBox="1"/>
          <p:nvPr/>
        </p:nvSpPr>
        <p:spPr>
          <a:xfrm>
            <a:off x="1882964" y="1229096"/>
            <a:ext cx="2756604" cy="400110"/>
          </a:xfrm>
          <a:prstGeom prst="rect">
            <a:avLst/>
          </a:prstGeom>
          <a:noFill/>
        </p:spPr>
        <p:txBody>
          <a:bodyPr wrap="square" rtlCol="0">
            <a:spAutoFit/>
          </a:bodyPr>
          <a:lstStyle/>
          <a:p>
            <a:r>
              <a:rPr lang="en-CH" sz="2000" dirty="0">
                <a:latin typeface="+mn-lt"/>
              </a:rPr>
              <a:t>1) Fix initial parameters</a:t>
            </a:r>
          </a:p>
        </p:txBody>
      </p:sp>
      <p:sp>
        <p:nvSpPr>
          <p:cNvPr id="74" name="TextBox 73">
            <a:extLst>
              <a:ext uri="{FF2B5EF4-FFF2-40B4-BE49-F238E27FC236}">
                <a16:creationId xmlns:a16="http://schemas.microsoft.com/office/drawing/2014/main" id="{7065E435-0B86-154F-36EA-B59A33502558}"/>
              </a:ext>
            </a:extLst>
          </p:cNvPr>
          <p:cNvSpPr txBox="1"/>
          <p:nvPr/>
        </p:nvSpPr>
        <p:spPr>
          <a:xfrm>
            <a:off x="6979796" y="1222203"/>
            <a:ext cx="3148653" cy="400110"/>
          </a:xfrm>
          <a:prstGeom prst="rect">
            <a:avLst/>
          </a:prstGeom>
          <a:noFill/>
        </p:spPr>
        <p:txBody>
          <a:bodyPr wrap="square" rtlCol="0">
            <a:spAutoFit/>
          </a:bodyPr>
          <a:lstStyle/>
          <a:p>
            <a:r>
              <a:rPr lang="en-CH" sz="2000" dirty="0">
                <a:latin typeface="+mn-lt"/>
              </a:rPr>
              <a:t>2) Generate synthetic data</a:t>
            </a:r>
          </a:p>
        </p:txBody>
      </p:sp>
      <p:sp>
        <p:nvSpPr>
          <p:cNvPr id="75" name="TextBox 74">
            <a:extLst>
              <a:ext uri="{FF2B5EF4-FFF2-40B4-BE49-F238E27FC236}">
                <a16:creationId xmlns:a16="http://schemas.microsoft.com/office/drawing/2014/main" id="{177AD8E0-8DE0-2117-14F8-E10C6416B673}"/>
              </a:ext>
            </a:extLst>
          </p:cNvPr>
          <p:cNvSpPr txBox="1"/>
          <p:nvPr/>
        </p:nvSpPr>
        <p:spPr>
          <a:xfrm>
            <a:off x="6979796" y="3981465"/>
            <a:ext cx="2460141" cy="400110"/>
          </a:xfrm>
          <a:prstGeom prst="rect">
            <a:avLst/>
          </a:prstGeom>
          <a:noFill/>
        </p:spPr>
        <p:txBody>
          <a:bodyPr wrap="square" rtlCol="0">
            <a:spAutoFit/>
          </a:bodyPr>
          <a:lstStyle/>
          <a:p>
            <a:r>
              <a:rPr lang="en-CH" sz="2000" dirty="0">
                <a:latin typeface="+mn-lt"/>
              </a:rPr>
              <a:t>3) Run the algorithm</a:t>
            </a:r>
          </a:p>
        </p:txBody>
      </p:sp>
      <p:cxnSp>
        <p:nvCxnSpPr>
          <p:cNvPr id="21" name="Straight Arrow Connector 20">
            <a:extLst>
              <a:ext uri="{FF2B5EF4-FFF2-40B4-BE49-F238E27FC236}">
                <a16:creationId xmlns:a16="http://schemas.microsoft.com/office/drawing/2014/main" id="{6052A0F3-0097-B894-DBED-5896DC3FE7BD}"/>
              </a:ext>
            </a:extLst>
          </p:cNvPr>
          <p:cNvCxnSpPr>
            <a:cxnSpLocks/>
          </p:cNvCxnSpPr>
          <p:nvPr/>
        </p:nvCxnSpPr>
        <p:spPr>
          <a:xfrm>
            <a:off x="5535125" y="4981002"/>
            <a:ext cx="1440160" cy="10415"/>
          </a:xfrm>
          <a:prstGeom prst="straightConnector1">
            <a:avLst/>
          </a:prstGeom>
          <a:ln w="762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BFD46A87-E48E-C78C-B3FB-4274E2783244}"/>
              </a:ext>
            </a:extLst>
          </p:cNvPr>
          <p:cNvSpPr txBox="1"/>
          <p:nvPr/>
        </p:nvSpPr>
        <p:spPr>
          <a:xfrm>
            <a:off x="3317492" y="4128693"/>
            <a:ext cx="1706527" cy="707886"/>
          </a:xfrm>
          <a:prstGeom prst="rect">
            <a:avLst/>
          </a:prstGeom>
          <a:noFill/>
        </p:spPr>
        <p:txBody>
          <a:bodyPr wrap="square" rtlCol="0">
            <a:spAutoFit/>
          </a:bodyPr>
          <a:lstStyle/>
          <a:p>
            <a:pPr algn="ctr"/>
            <a:r>
              <a:rPr lang="en-CH" sz="2000" dirty="0">
                <a:latin typeface="+mn-lt"/>
              </a:rPr>
              <a:t>a = 0.5098</a:t>
            </a:r>
          </a:p>
          <a:p>
            <a:pPr algn="ctr"/>
            <a:r>
              <a:rPr lang="en-CH" sz="2000" dirty="0">
                <a:latin typeface="+mn-lt"/>
              </a:rPr>
              <a:t>b = -1.287</a:t>
            </a:r>
          </a:p>
        </p:txBody>
      </p:sp>
      <p:sp>
        <p:nvSpPr>
          <p:cNvPr id="19" name="Slide Number Placeholder 18">
            <a:extLst>
              <a:ext uri="{FF2B5EF4-FFF2-40B4-BE49-F238E27FC236}">
                <a16:creationId xmlns:a16="http://schemas.microsoft.com/office/drawing/2014/main" id="{9090E4E6-5943-D48C-CA44-94DCB924D4CA}"/>
              </a:ext>
            </a:extLst>
          </p:cNvPr>
          <p:cNvSpPr>
            <a:spLocks noGrp="1"/>
          </p:cNvSpPr>
          <p:nvPr>
            <p:ph type="sldNum" sz="quarter" idx="12"/>
          </p:nvPr>
        </p:nvSpPr>
        <p:spPr/>
        <p:txBody>
          <a:bodyPr/>
          <a:lstStyle/>
          <a:p>
            <a:fld id="{EF79ADEA-B933-47CC-A4E9-04E6298B917C}" type="slidenum">
              <a:rPr lang="en-US" smtClean="0"/>
              <a:pPr/>
              <a:t>32</a:t>
            </a:fld>
            <a:endParaRPr lang="en-US"/>
          </a:p>
        </p:txBody>
      </p:sp>
      <p:sp>
        <p:nvSpPr>
          <p:cNvPr id="23" name="Title 1">
            <a:extLst>
              <a:ext uri="{FF2B5EF4-FFF2-40B4-BE49-F238E27FC236}">
                <a16:creationId xmlns:a16="http://schemas.microsoft.com/office/drawing/2014/main" id="{C7ADA113-E7D8-314C-9DAF-EA310C467B01}"/>
              </a:ext>
            </a:extLst>
          </p:cNvPr>
          <p:cNvSpPr>
            <a:spLocks noGrp="1"/>
          </p:cNvSpPr>
          <p:nvPr>
            <p:ph type="title"/>
          </p:nvPr>
        </p:nvSpPr>
        <p:spPr>
          <a:xfrm>
            <a:off x="263352" y="250552"/>
            <a:ext cx="11090448" cy="903635"/>
          </a:xfrm>
        </p:spPr>
        <p:txBody>
          <a:bodyPr>
            <a:noAutofit/>
          </a:bodyPr>
          <a:lstStyle/>
          <a:p>
            <a:r>
              <a:rPr lang="en-US" sz="3600"/>
              <a:t>Generate synthetic data from the model to test the learning algorithm by recovering the parameters</a:t>
            </a:r>
          </a:p>
        </p:txBody>
      </p:sp>
    </p:spTree>
    <p:extLst>
      <p:ext uri="{BB962C8B-B14F-4D97-AF65-F5344CB8AC3E}">
        <p14:creationId xmlns:p14="http://schemas.microsoft.com/office/powerpoint/2010/main" val="20003004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D559CFEB-DF7F-5482-FD17-2AEBADB0DD08}"/>
              </a:ext>
            </a:extLst>
          </p:cNvPr>
          <p:cNvSpPr>
            <a:spLocks noGrp="1"/>
          </p:cNvSpPr>
          <p:nvPr>
            <p:ph type="dt" sz="half" idx="10"/>
          </p:nvPr>
        </p:nvSpPr>
        <p:spPr/>
        <p:txBody>
          <a:bodyPr/>
          <a:lstStyle/>
          <a:p>
            <a:r>
              <a:rPr lang="de-CH" dirty="0"/>
              <a:t>March 2024, CC BY-SA 4.0</a:t>
            </a:r>
            <a:endParaRPr lang="en-US" dirty="0"/>
          </a:p>
        </p:txBody>
      </p:sp>
      <p:sp>
        <p:nvSpPr>
          <p:cNvPr id="4" name="Footer Placeholder 3">
            <a:extLst>
              <a:ext uri="{FF2B5EF4-FFF2-40B4-BE49-F238E27FC236}">
                <a16:creationId xmlns:a16="http://schemas.microsoft.com/office/drawing/2014/main" id="{0FE8E905-589A-ADF9-4DD9-62EB2613114B}"/>
              </a:ext>
            </a:extLst>
          </p:cNvPr>
          <p:cNvSpPr>
            <a:spLocks noGrp="1"/>
          </p:cNvSpPr>
          <p:nvPr>
            <p:ph type="ftr" sz="quarter" idx="11"/>
          </p:nvPr>
        </p:nvSpPr>
        <p:spPr/>
        <p:txBody>
          <a:bodyPr/>
          <a:lstStyle/>
          <a:p>
            <a:r>
              <a:rPr lang="en-US"/>
              <a:t>Testing scientific code, v16.0</a:t>
            </a:r>
          </a:p>
        </p:txBody>
      </p:sp>
      <p:grpSp>
        <p:nvGrpSpPr>
          <p:cNvPr id="17" name="Group 16">
            <a:extLst>
              <a:ext uri="{FF2B5EF4-FFF2-40B4-BE49-F238E27FC236}">
                <a16:creationId xmlns:a16="http://schemas.microsoft.com/office/drawing/2014/main" id="{8919F8D5-9E90-AC5D-0089-0E58111D8394}"/>
              </a:ext>
            </a:extLst>
          </p:cNvPr>
          <p:cNvGrpSpPr/>
          <p:nvPr/>
        </p:nvGrpSpPr>
        <p:grpSpPr>
          <a:xfrm rot="17612957">
            <a:off x="3249154" y="4768110"/>
            <a:ext cx="1464474" cy="1255188"/>
            <a:chOff x="1937384" y="2394017"/>
            <a:chExt cx="1464474" cy="1255188"/>
          </a:xfrm>
        </p:grpSpPr>
        <p:sp>
          <p:nvSpPr>
            <p:cNvPr id="5" name="Oval 4">
              <a:extLst>
                <a:ext uri="{FF2B5EF4-FFF2-40B4-BE49-F238E27FC236}">
                  <a16:creationId xmlns:a16="http://schemas.microsoft.com/office/drawing/2014/main" id="{6B6C0265-6406-3BFE-CD63-061EC899993B}"/>
                </a:ext>
              </a:extLst>
            </p:cNvPr>
            <p:cNvSpPr/>
            <p:nvPr/>
          </p:nvSpPr>
          <p:spPr>
            <a:xfrm>
              <a:off x="1937384" y="2464131"/>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 name="Oval 5">
              <a:extLst>
                <a:ext uri="{FF2B5EF4-FFF2-40B4-BE49-F238E27FC236}">
                  <a16:creationId xmlns:a16="http://schemas.microsoft.com/office/drawing/2014/main" id="{9681E65A-36BC-6958-9CE9-0422D82CC155}"/>
                </a:ext>
              </a:extLst>
            </p:cNvPr>
            <p:cNvSpPr/>
            <p:nvPr/>
          </p:nvSpPr>
          <p:spPr>
            <a:xfrm>
              <a:off x="2225416" y="239401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 name="Oval 6">
              <a:extLst>
                <a:ext uri="{FF2B5EF4-FFF2-40B4-BE49-F238E27FC236}">
                  <a16:creationId xmlns:a16="http://schemas.microsoft.com/office/drawing/2014/main" id="{D4435875-C16A-2466-62D4-5A61570DD0DF}"/>
                </a:ext>
              </a:extLst>
            </p:cNvPr>
            <p:cNvSpPr/>
            <p:nvPr/>
          </p:nvSpPr>
          <p:spPr>
            <a:xfrm>
              <a:off x="2288840" y="2599222"/>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8" name="Oval 7">
              <a:extLst>
                <a:ext uri="{FF2B5EF4-FFF2-40B4-BE49-F238E27FC236}">
                  <a16:creationId xmlns:a16="http://schemas.microsoft.com/office/drawing/2014/main" id="{5A958591-7012-DCE1-10D0-695D8A790F05}"/>
                </a:ext>
              </a:extLst>
            </p:cNvPr>
            <p:cNvSpPr/>
            <p:nvPr/>
          </p:nvSpPr>
          <p:spPr>
            <a:xfrm>
              <a:off x="2130957" y="272607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9" name="Oval 8">
              <a:extLst>
                <a:ext uri="{FF2B5EF4-FFF2-40B4-BE49-F238E27FC236}">
                  <a16:creationId xmlns:a16="http://schemas.microsoft.com/office/drawing/2014/main" id="{08576595-A356-7108-6644-D730F8DDBCBC}"/>
                </a:ext>
              </a:extLst>
            </p:cNvPr>
            <p:cNvSpPr/>
            <p:nvPr/>
          </p:nvSpPr>
          <p:spPr>
            <a:xfrm>
              <a:off x="2415688" y="2852918"/>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0" name="Oval 9">
              <a:extLst>
                <a:ext uri="{FF2B5EF4-FFF2-40B4-BE49-F238E27FC236}">
                  <a16:creationId xmlns:a16="http://schemas.microsoft.com/office/drawing/2014/main" id="{D05E57AF-D8D8-94F1-A52C-6DE7A224F714}"/>
                </a:ext>
              </a:extLst>
            </p:cNvPr>
            <p:cNvSpPr/>
            <p:nvPr/>
          </p:nvSpPr>
          <p:spPr>
            <a:xfrm>
              <a:off x="2657464" y="271870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1" name="Oval 10">
              <a:extLst>
                <a:ext uri="{FF2B5EF4-FFF2-40B4-BE49-F238E27FC236}">
                  <a16:creationId xmlns:a16="http://schemas.microsoft.com/office/drawing/2014/main" id="{6434C276-EBDF-01FE-5104-6DD489357A73}"/>
                </a:ext>
              </a:extLst>
            </p:cNvPr>
            <p:cNvSpPr/>
            <p:nvPr/>
          </p:nvSpPr>
          <p:spPr>
            <a:xfrm>
              <a:off x="2699792" y="30586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2" name="Oval 11">
              <a:extLst>
                <a:ext uri="{FF2B5EF4-FFF2-40B4-BE49-F238E27FC236}">
                  <a16:creationId xmlns:a16="http://schemas.microsoft.com/office/drawing/2014/main" id="{B51C4D33-48F0-D929-DC62-954BF419BE64}"/>
                </a:ext>
              </a:extLst>
            </p:cNvPr>
            <p:cNvSpPr/>
            <p:nvPr/>
          </p:nvSpPr>
          <p:spPr>
            <a:xfrm>
              <a:off x="2852403" y="2959144"/>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3" name="Oval 12">
              <a:extLst>
                <a:ext uri="{FF2B5EF4-FFF2-40B4-BE49-F238E27FC236}">
                  <a16:creationId xmlns:a16="http://schemas.microsoft.com/office/drawing/2014/main" id="{645D86A9-090B-5C85-DECC-BC129B704990}"/>
                </a:ext>
              </a:extLst>
            </p:cNvPr>
            <p:cNvSpPr/>
            <p:nvPr/>
          </p:nvSpPr>
          <p:spPr>
            <a:xfrm>
              <a:off x="2915827" y="3185505"/>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4" name="Oval 13">
              <a:extLst>
                <a:ext uri="{FF2B5EF4-FFF2-40B4-BE49-F238E27FC236}">
                  <a16:creationId xmlns:a16="http://schemas.microsoft.com/office/drawing/2014/main" id="{F8639861-AF57-0DD4-669B-C6377B0F20F5}"/>
                </a:ext>
              </a:extLst>
            </p:cNvPr>
            <p:cNvSpPr/>
            <p:nvPr/>
          </p:nvSpPr>
          <p:spPr>
            <a:xfrm>
              <a:off x="3148162" y="318523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5" name="Oval 14">
              <a:extLst>
                <a:ext uri="{FF2B5EF4-FFF2-40B4-BE49-F238E27FC236}">
                  <a16:creationId xmlns:a16="http://schemas.microsoft.com/office/drawing/2014/main" id="{601BBC4E-220E-2E64-58CF-55BD1325DF92}"/>
                </a:ext>
              </a:extLst>
            </p:cNvPr>
            <p:cNvSpPr/>
            <p:nvPr/>
          </p:nvSpPr>
          <p:spPr>
            <a:xfrm>
              <a:off x="2813864" y="3395509"/>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6" name="Oval 15">
              <a:extLst>
                <a:ext uri="{FF2B5EF4-FFF2-40B4-BE49-F238E27FC236}">
                  <a16:creationId xmlns:a16="http://schemas.microsoft.com/office/drawing/2014/main" id="{67FB2E0B-C868-BC8A-DDE2-CFB857CD55AE}"/>
                </a:ext>
              </a:extLst>
            </p:cNvPr>
            <p:cNvSpPr/>
            <p:nvPr/>
          </p:nvSpPr>
          <p:spPr>
            <a:xfrm>
              <a:off x="3275010" y="35223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sp>
        <p:nvSpPr>
          <p:cNvPr id="35" name="TextBox 34">
            <a:extLst>
              <a:ext uri="{FF2B5EF4-FFF2-40B4-BE49-F238E27FC236}">
                <a16:creationId xmlns:a16="http://schemas.microsoft.com/office/drawing/2014/main" id="{A518CF3C-59C2-32C3-6754-1E88EE2EB546}"/>
              </a:ext>
            </a:extLst>
          </p:cNvPr>
          <p:cNvSpPr txBox="1"/>
          <p:nvPr/>
        </p:nvSpPr>
        <p:spPr>
          <a:xfrm>
            <a:off x="3327004" y="2536319"/>
            <a:ext cx="1567769" cy="707886"/>
          </a:xfrm>
          <a:prstGeom prst="rect">
            <a:avLst/>
          </a:prstGeom>
          <a:noFill/>
        </p:spPr>
        <p:txBody>
          <a:bodyPr wrap="square" rtlCol="0">
            <a:spAutoFit/>
          </a:bodyPr>
          <a:lstStyle/>
          <a:p>
            <a:pPr algn="ctr"/>
            <a:r>
              <a:rPr lang="en-CH" sz="2000" dirty="0">
                <a:latin typeface="+mn-lt"/>
              </a:rPr>
              <a:t>a</a:t>
            </a:r>
            <a:r>
              <a:rPr lang="en-CH" sz="2000" baseline="30000" dirty="0">
                <a:latin typeface="+mn-lt"/>
              </a:rPr>
              <a:t>*</a:t>
            </a:r>
            <a:r>
              <a:rPr lang="en-CH" sz="2000" dirty="0">
                <a:latin typeface="+mn-lt"/>
              </a:rPr>
              <a:t> = 0.5</a:t>
            </a:r>
          </a:p>
          <a:p>
            <a:pPr algn="ctr"/>
            <a:r>
              <a:rPr lang="en-CH" sz="2000" dirty="0">
                <a:latin typeface="+mn-lt"/>
              </a:rPr>
              <a:t>b</a:t>
            </a:r>
            <a:r>
              <a:rPr lang="en-CH" sz="2000" baseline="30000" dirty="0">
                <a:latin typeface="+mn-lt"/>
              </a:rPr>
              <a:t>*</a:t>
            </a:r>
            <a:r>
              <a:rPr lang="en-CH" sz="2000" dirty="0">
                <a:latin typeface="+mn-lt"/>
              </a:rPr>
              <a:t> = -1.3</a:t>
            </a:r>
          </a:p>
        </p:txBody>
      </p:sp>
      <p:cxnSp>
        <p:nvCxnSpPr>
          <p:cNvPr id="37" name="Straight Arrow Connector 36">
            <a:extLst>
              <a:ext uri="{FF2B5EF4-FFF2-40B4-BE49-F238E27FC236}">
                <a16:creationId xmlns:a16="http://schemas.microsoft.com/office/drawing/2014/main" id="{9BDFFAA4-4789-030F-CAAC-CAFE0BBF80D8}"/>
              </a:ext>
            </a:extLst>
          </p:cNvPr>
          <p:cNvCxnSpPr>
            <a:cxnSpLocks/>
          </p:cNvCxnSpPr>
          <p:nvPr/>
        </p:nvCxnSpPr>
        <p:spPr>
          <a:xfrm>
            <a:off x="5547777" y="2145840"/>
            <a:ext cx="1440160" cy="10415"/>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A2BAA269-7905-0BB3-B05B-60FF2285770C}"/>
              </a:ext>
            </a:extLst>
          </p:cNvPr>
          <p:cNvCxnSpPr>
            <a:cxnSpLocks/>
          </p:cNvCxnSpPr>
          <p:nvPr/>
        </p:nvCxnSpPr>
        <p:spPr>
          <a:xfrm flipV="1">
            <a:off x="3177297" y="1774720"/>
            <a:ext cx="1812240" cy="848952"/>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sp>
        <p:nvSpPr>
          <p:cNvPr id="40" name="TextBox 39">
            <a:extLst>
              <a:ext uri="{FF2B5EF4-FFF2-40B4-BE49-F238E27FC236}">
                <a16:creationId xmlns:a16="http://schemas.microsoft.com/office/drawing/2014/main" id="{DF0708B2-BBD3-0545-A773-D40EC8B79147}"/>
              </a:ext>
            </a:extLst>
          </p:cNvPr>
          <p:cNvSpPr txBox="1"/>
          <p:nvPr/>
        </p:nvSpPr>
        <p:spPr>
          <a:xfrm>
            <a:off x="5235875" y="2255384"/>
            <a:ext cx="2063964" cy="830997"/>
          </a:xfrm>
          <a:prstGeom prst="rect">
            <a:avLst/>
          </a:prstGeom>
          <a:noFill/>
        </p:spPr>
        <p:txBody>
          <a:bodyPr wrap="square" rtlCol="0">
            <a:spAutoFit/>
          </a:bodyPr>
          <a:lstStyle/>
          <a:p>
            <a:pPr algn="ctr"/>
            <a:r>
              <a:rPr lang="en-CH" dirty="0">
                <a:latin typeface="+mn-lt"/>
              </a:rPr>
              <a:t>y = a</a:t>
            </a:r>
            <a:r>
              <a:rPr lang="en-CH" baseline="30000" dirty="0">
                <a:latin typeface="+mn-lt"/>
              </a:rPr>
              <a:t>*</a:t>
            </a:r>
            <a:r>
              <a:rPr lang="en-CH" dirty="0">
                <a:latin typeface="+mn-lt"/>
              </a:rPr>
              <a:t> x + b</a:t>
            </a:r>
            <a:r>
              <a:rPr lang="en-CH" baseline="30000" dirty="0">
                <a:latin typeface="+mn-lt"/>
              </a:rPr>
              <a:t>*</a:t>
            </a:r>
            <a:r>
              <a:rPr lang="en-CH" dirty="0">
                <a:latin typeface="+mn-lt"/>
              </a:rPr>
              <a:t> </a:t>
            </a:r>
            <a:br>
              <a:rPr lang="en-CH" dirty="0">
                <a:latin typeface="+mn-lt"/>
              </a:rPr>
            </a:br>
            <a:r>
              <a:rPr lang="en-CH" dirty="0">
                <a:latin typeface="+mn-lt"/>
              </a:rPr>
              <a:t>+ noise</a:t>
            </a:r>
          </a:p>
        </p:txBody>
      </p:sp>
      <p:sp>
        <p:nvSpPr>
          <p:cNvPr id="44" name="TextBox 43">
            <a:extLst>
              <a:ext uri="{FF2B5EF4-FFF2-40B4-BE49-F238E27FC236}">
                <a16:creationId xmlns:a16="http://schemas.microsoft.com/office/drawing/2014/main" id="{2E2EE816-BB3D-47F1-8FE4-2229158C073E}"/>
              </a:ext>
            </a:extLst>
          </p:cNvPr>
          <p:cNvSpPr txBox="1"/>
          <p:nvPr/>
        </p:nvSpPr>
        <p:spPr>
          <a:xfrm>
            <a:off x="5179099" y="5011734"/>
            <a:ext cx="2063964" cy="830997"/>
          </a:xfrm>
          <a:prstGeom prst="rect">
            <a:avLst/>
          </a:prstGeom>
          <a:noFill/>
        </p:spPr>
        <p:txBody>
          <a:bodyPr wrap="square" rtlCol="0">
            <a:spAutoFit/>
          </a:bodyPr>
          <a:lstStyle/>
          <a:p>
            <a:pPr algn="ctr"/>
            <a:r>
              <a:rPr lang="en-CH" dirty="0">
                <a:latin typeface="+mn-lt"/>
              </a:rPr>
              <a:t>y = ax + b </a:t>
            </a:r>
            <a:br>
              <a:rPr lang="en-CH" dirty="0">
                <a:latin typeface="+mn-lt"/>
              </a:rPr>
            </a:br>
            <a:r>
              <a:rPr lang="en-CH" dirty="0">
                <a:latin typeface="+mn-lt"/>
              </a:rPr>
              <a:t>+ noise</a:t>
            </a:r>
          </a:p>
        </p:txBody>
      </p:sp>
      <p:grpSp>
        <p:nvGrpSpPr>
          <p:cNvPr id="45" name="Group 44">
            <a:extLst>
              <a:ext uri="{FF2B5EF4-FFF2-40B4-BE49-F238E27FC236}">
                <a16:creationId xmlns:a16="http://schemas.microsoft.com/office/drawing/2014/main" id="{E72F1565-2D3F-FB15-3D16-0B003847DF8B}"/>
              </a:ext>
            </a:extLst>
          </p:cNvPr>
          <p:cNvGrpSpPr/>
          <p:nvPr/>
        </p:nvGrpSpPr>
        <p:grpSpPr>
          <a:xfrm rot="17612957">
            <a:off x="7684939" y="4661646"/>
            <a:ext cx="1464474" cy="1255188"/>
            <a:chOff x="1937384" y="2394017"/>
            <a:chExt cx="1464474" cy="1255188"/>
          </a:xfrm>
        </p:grpSpPr>
        <p:sp>
          <p:nvSpPr>
            <p:cNvPr id="46" name="Oval 45">
              <a:extLst>
                <a:ext uri="{FF2B5EF4-FFF2-40B4-BE49-F238E27FC236}">
                  <a16:creationId xmlns:a16="http://schemas.microsoft.com/office/drawing/2014/main" id="{EE133939-2007-4C4C-4128-A04DDE2430D2}"/>
                </a:ext>
              </a:extLst>
            </p:cNvPr>
            <p:cNvSpPr/>
            <p:nvPr/>
          </p:nvSpPr>
          <p:spPr>
            <a:xfrm>
              <a:off x="1937384" y="2464131"/>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7" name="Oval 46">
              <a:extLst>
                <a:ext uri="{FF2B5EF4-FFF2-40B4-BE49-F238E27FC236}">
                  <a16:creationId xmlns:a16="http://schemas.microsoft.com/office/drawing/2014/main" id="{A7069802-F0BB-C320-BE65-59458EE58B5D}"/>
                </a:ext>
              </a:extLst>
            </p:cNvPr>
            <p:cNvSpPr/>
            <p:nvPr/>
          </p:nvSpPr>
          <p:spPr>
            <a:xfrm>
              <a:off x="2225416" y="239401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8" name="Oval 47">
              <a:extLst>
                <a:ext uri="{FF2B5EF4-FFF2-40B4-BE49-F238E27FC236}">
                  <a16:creationId xmlns:a16="http://schemas.microsoft.com/office/drawing/2014/main" id="{58517E18-903D-CF07-3EC8-7813406B040E}"/>
                </a:ext>
              </a:extLst>
            </p:cNvPr>
            <p:cNvSpPr/>
            <p:nvPr/>
          </p:nvSpPr>
          <p:spPr>
            <a:xfrm>
              <a:off x="2288840" y="2599222"/>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49" name="Oval 48">
              <a:extLst>
                <a:ext uri="{FF2B5EF4-FFF2-40B4-BE49-F238E27FC236}">
                  <a16:creationId xmlns:a16="http://schemas.microsoft.com/office/drawing/2014/main" id="{A14E915B-9AD4-C4C0-F561-9400D6E332E7}"/>
                </a:ext>
              </a:extLst>
            </p:cNvPr>
            <p:cNvSpPr/>
            <p:nvPr/>
          </p:nvSpPr>
          <p:spPr>
            <a:xfrm>
              <a:off x="2130957" y="272607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0" name="Oval 49">
              <a:extLst>
                <a:ext uri="{FF2B5EF4-FFF2-40B4-BE49-F238E27FC236}">
                  <a16:creationId xmlns:a16="http://schemas.microsoft.com/office/drawing/2014/main" id="{E344AFD5-F025-89D4-7865-76EB3F7B597B}"/>
                </a:ext>
              </a:extLst>
            </p:cNvPr>
            <p:cNvSpPr/>
            <p:nvPr/>
          </p:nvSpPr>
          <p:spPr>
            <a:xfrm>
              <a:off x="2415688" y="2852918"/>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1" name="Oval 50">
              <a:extLst>
                <a:ext uri="{FF2B5EF4-FFF2-40B4-BE49-F238E27FC236}">
                  <a16:creationId xmlns:a16="http://schemas.microsoft.com/office/drawing/2014/main" id="{8DCCABF7-6B0B-CD76-553F-31F6A32CFE5E}"/>
                </a:ext>
              </a:extLst>
            </p:cNvPr>
            <p:cNvSpPr/>
            <p:nvPr/>
          </p:nvSpPr>
          <p:spPr>
            <a:xfrm>
              <a:off x="2657464" y="271870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2" name="Oval 51">
              <a:extLst>
                <a:ext uri="{FF2B5EF4-FFF2-40B4-BE49-F238E27FC236}">
                  <a16:creationId xmlns:a16="http://schemas.microsoft.com/office/drawing/2014/main" id="{5B1280D5-29A3-AFC3-8B81-904FCB7C1E1C}"/>
                </a:ext>
              </a:extLst>
            </p:cNvPr>
            <p:cNvSpPr/>
            <p:nvPr/>
          </p:nvSpPr>
          <p:spPr>
            <a:xfrm>
              <a:off x="2699792" y="30586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3" name="Oval 52">
              <a:extLst>
                <a:ext uri="{FF2B5EF4-FFF2-40B4-BE49-F238E27FC236}">
                  <a16:creationId xmlns:a16="http://schemas.microsoft.com/office/drawing/2014/main" id="{754D0999-B3C8-52DF-7780-73C7A3E27620}"/>
                </a:ext>
              </a:extLst>
            </p:cNvPr>
            <p:cNvSpPr/>
            <p:nvPr/>
          </p:nvSpPr>
          <p:spPr>
            <a:xfrm>
              <a:off x="2852403" y="2959144"/>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4" name="Oval 53">
              <a:extLst>
                <a:ext uri="{FF2B5EF4-FFF2-40B4-BE49-F238E27FC236}">
                  <a16:creationId xmlns:a16="http://schemas.microsoft.com/office/drawing/2014/main" id="{B18B5F3B-F19C-6920-CE50-FBD7D301795F}"/>
                </a:ext>
              </a:extLst>
            </p:cNvPr>
            <p:cNvSpPr/>
            <p:nvPr/>
          </p:nvSpPr>
          <p:spPr>
            <a:xfrm>
              <a:off x="2915827" y="3185505"/>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5" name="Oval 54">
              <a:extLst>
                <a:ext uri="{FF2B5EF4-FFF2-40B4-BE49-F238E27FC236}">
                  <a16:creationId xmlns:a16="http://schemas.microsoft.com/office/drawing/2014/main" id="{2B121C8A-F2A5-C495-9516-7BD9D19B76DD}"/>
                </a:ext>
              </a:extLst>
            </p:cNvPr>
            <p:cNvSpPr/>
            <p:nvPr/>
          </p:nvSpPr>
          <p:spPr>
            <a:xfrm>
              <a:off x="3148162" y="318523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6" name="Oval 55">
              <a:extLst>
                <a:ext uri="{FF2B5EF4-FFF2-40B4-BE49-F238E27FC236}">
                  <a16:creationId xmlns:a16="http://schemas.microsoft.com/office/drawing/2014/main" id="{112AFF96-A67E-F9DF-C6DE-7AC044C56299}"/>
                </a:ext>
              </a:extLst>
            </p:cNvPr>
            <p:cNvSpPr/>
            <p:nvPr/>
          </p:nvSpPr>
          <p:spPr>
            <a:xfrm>
              <a:off x="2813864" y="3395509"/>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57" name="Oval 56">
              <a:extLst>
                <a:ext uri="{FF2B5EF4-FFF2-40B4-BE49-F238E27FC236}">
                  <a16:creationId xmlns:a16="http://schemas.microsoft.com/office/drawing/2014/main" id="{72ACEAF5-9CEB-B7FD-EFB5-4F9AEB6A850B}"/>
                </a:ext>
              </a:extLst>
            </p:cNvPr>
            <p:cNvSpPr/>
            <p:nvPr/>
          </p:nvSpPr>
          <p:spPr>
            <a:xfrm>
              <a:off x="3275010" y="35223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cxnSp>
        <p:nvCxnSpPr>
          <p:cNvPr id="58" name="Straight Connector 57">
            <a:extLst>
              <a:ext uri="{FF2B5EF4-FFF2-40B4-BE49-F238E27FC236}">
                <a16:creationId xmlns:a16="http://schemas.microsoft.com/office/drawing/2014/main" id="{C806FBBF-0BBD-2288-9182-48675B44D32F}"/>
              </a:ext>
            </a:extLst>
          </p:cNvPr>
          <p:cNvCxnSpPr>
            <a:cxnSpLocks/>
          </p:cNvCxnSpPr>
          <p:nvPr/>
        </p:nvCxnSpPr>
        <p:spPr>
          <a:xfrm flipV="1">
            <a:off x="3091034" y="4947929"/>
            <a:ext cx="1812240" cy="848952"/>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9" name="TextBox 58">
            <a:extLst>
              <a:ext uri="{FF2B5EF4-FFF2-40B4-BE49-F238E27FC236}">
                <a16:creationId xmlns:a16="http://schemas.microsoft.com/office/drawing/2014/main" id="{81EC0086-894A-29DE-FB65-74F4B32395F7}"/>
              </a:ext>
            </a:extLst>
          </p:cNvPr>
          <p:cNvSpPr txBox="1"/>
          <p:nvPr/>
        </p:nvSpPr>
        <p:spPr>
          <a:xfrm>
            <a:off x="3317492" y="4128693"/>
            <a:ext cx="1706527" cy="707886"/>
          </a:xfrm>
          <a:prstGeom prst="rect">
            <a:avLst/>
          </a:prstGeom>
          <a:noFill/>
        </p:spPr>
        <p:txBody>
          <a:bodyPr wrap="square" rtlCol="0">
            <a:spAutoFit/>
          </a:bodyPr>
          <a:lstStyle/>
          <a:p>
            <a:pPr algn="ctr"/>
            <a:r>
              <a:rPr lang="en-CH" sz="2000" dirty="0">
                <a:latin typeface="+mn-lt"/>
              </a:rPr>
              <a:t>a = 0.5098</a:t>
            </a:r>
          </a:p>
          <a:p>
            <a:pPr algn="ctr"/>
            <a:r>
              <a:rPr lang="en-CH" sz="2000" dirty="0">
                <a:latin typeface="+mn-lt"/>
              </a:rPr>
              <a:t>b = -1.287</a:t>
            </a:r>
          </a:p>
        </p:txBody>
      </p:sp>
      <p:grpSp>
        <p:nvGrpSpPr>
          <p:cNvPr id="60" name="Group 59">
            <a:extLst>
              <a:ext uri="{FF2B5EF4-FFF2-40B4-BE49-F238E27FC236}">
                <a16:creationId xmlns:a16="http://schemas.microsoft.com/office/drawing/2014/main" id="{9DFFB2D2-8858-14C4-148D-535BCB0754CB}"/>
              </a:ext>
            </a:extLst>
          </p:cNvPr>
          <p:cNvGrpSpPr/>
          <p:nvPr/>
        </p:nvGrpSpPr>
        <p:grpSpPr>
          <a:xfrm rot="17612957">
            <a:off x="7620664" y="1627788"/>
            <a:ext cx="1464474" cy="1255188"/>
            <a:chOff x="1937384" y="2394017"/>
            <a:chExt cx="1464474" cy="1255188"/>
          </a:xfrm>
        </p:grpSpPr>
        <p:sp>
          <p:nvSpPr>
            <p:cNvPr id="61" name="Oval 60">
              <a:extLst>
                <a:ext uri="{FF2B5EF4-FFF2-40B4-BE49-F238E27FC236}">
                  <a16:creationId xmlns:a16="http://schemas.microsoft.com/office/drawing/2014/main" id="{96C0C309-98D6-A159-5E09-3DEA2BF98B72}"/>
                </a:ext>
              </a:extLst>
            </p:cNvPr>
            <p:cNvSpPr/>
            <p:nvPr/>
          </p:nvSpPr>
          <p:spPr>
            <a:xfrm>
              <a:off x="1937384" y="2464131"/>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2" name="Oval 61">
              <a:extLst>
                <a:ext uri="{FF2B5EF4-FFF2-40B4-BE49-F238E27FC236}">
                  <a16:creationId xmlns:a16="http://schemas.microsoft.com/office/drawing/2014/main" id="{F07B74AE-99A0-E4CA-8E53-90359D992AEE}"/>
                </a:ext>
              </a:extLst>
            </p:cNvPr>
            <p:cNvSpPr/>
            <p:nvPr/>
          </p:nvSpPr>
          <p:spPr>
            <a:xfrm>
              <a:off x="2225416" y="239401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3" name="Oval 62">
              <a:extLst>
                <a:ext uri="{FF2B5EF4-FFF2-40B4-BE49-F238E27FC236}">
                  <a16:creationId xmlns:a16="http://schemas.microsoft.com/office/drawing/2014/main" id="{B41257D4-64A6-C031-473C-D4E6FB616F31}"/>
                </a:ext>
              </a:extLst>
            </p:cNvPr>
            <p:cNvSpPr/>
            <p:nvPr/>
          </p:nvSpPr>
          <p:spPr>
            <a:xfrm>
              <a:off x="2288840" y="2599222"/>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4" name="Oval 63">
              <a:extLst>
                <a:ext uri="{FF2B5EF4-FFF2-40B4-BE49-F238E27FC236}">
                  <a16:creationId xmlns:a16="http://schemas.microsoft.com/office/drawing/2014/main" id="{E4D9AA44-502C-7B98-36D9-1B28F25660A6}"/>
                </a:ext>
              </a:extLst>
            </p:cNvPr>
            <p:cNvSpPr/>
            <p:nvPr/>
          </p:nvSpPr>
          <p:spPr>
            <a:xfrm>
              <a:off x="2130957" y="272607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5" name="Oval 64">
              <a:extLst>
                <a:ext uri="{FF2B5EF4-FFF2-40B4-BE49-F238E27FC236}">
                  <a16:creationId xmlns:a16="http://schemas.microsoft.com/office/drawing/2014/main" id="{7DD32D0F-412C-971D-B0A9-93B67458F306}"/>
                </a:ext>
              </a:extLst>
            </p:cNvPr>
            <p:cNvSpPr/>
            <p:nvPr/>
          </p:nvSpPr>
          <p:spPr>
            <a:xfrm>
              <a:off x="2415688" y="2852918"/>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6" name="Oval 65">
              <a:extLst>
                <a:ext uri="{FF2B5EF4-FFF2-40B4-BE49-F238E27FC236}">
                  <a16:creationId xmlns:a16="http://schemas.microsoft.com/office/drawing/2014/main" id="{A167AD96-5CE8-D23C-0AF5-F5FA50358874}"/>
                </a:ext>
              </a:extLst>
            </p:cNvPr>
            <p:cNvSpPr/>
            <p:nvPr/>
          </p:nvSpPr>
          <p:spPr>
            <a:xfrm>
              <a:off x="2657464" y="2718700"/>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7" name="Oval 66">
              <a:extLst>
                <a:ext uri="{FF2B5EF4-FFF2-40B4-BE49-F238E27FC236}">
                  <a16:creationId xmlns:a16="http://schemas.microsoft.com/office/drawing/2014/main" id="{E91AA890-6E0F-3B4A-1BF2-7A69D7410148}"/>
                </a:ext>
              </a:extLst>
            </p:cNvPr>
            <p:cNvSpPr/>
            <p:nvPr/>
          </p:nvSpPr>
          <p:spPr>
            <a:xfrm>
              <a:off x="2699792" y="30586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8" name="Oval 67">
              <a:extLst>
                <a:ext uri="{FF2B5EF4-FFF2-40B4-BE49-F238E27FC236}">
                  <a16:creationId xmlns:a16="http://schemas.microsoft.com/office/drawing/2014/main" id="{BBE6FE60-7CDA-3B36-F89F-9C346766FE1C}"/>
                </a:ext>
              </a:extLst>
            </p:cNvPr>
            <p:cNvSpPr/>
            <p:nvPr/>
          </p:nvSpPr>
          <p:spPr>
            <a:xfrm>
              <a:off x="2852403" y="2959144"/>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69" name="Oval 68">
              <a:extLst>
                <a:ext uri="{FF2B5EF4-FFF2-40B4-BE49-F238E27FC236}">
                  <a16:creationId xmlns:a16="http://schemas.microsoft.com/office/drawing/2014/main" id="{E9F104C2-ADCF-F40B-E518-21220CF7E937}"/>
                </a:ext>
              </a:extLst>
            </p:cNvPr>
            <p:cNvSpPr/>
            <p:nvPr/>
          </p:nvSpPr>
          <p:spPr>
            <a:xfrm>
              <a:off x="2915827" y="3185505"/>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0" name="Oval 69">
              <a:extLst>
                <a:ext uri="{FF2B5EF4-FFF2-40B4-BE49-F238E27FC236}">
                  <a16:creationId xmlns:a16="http://schemas.microsoft.com/office/drawing/2014/main" id="{E9C42B4E-C139-0275-8CAE-541906E7EF09}"/>
                </a:ext>
              </a:extLst>
            </p:cNvPr>
            <p:cNvSpPr/>
            <p:nvPr/>
          </p:nvSpPr>
          <p:spPr>
            <a:xfrm>
              <a:off x="3148162" y="318523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1" name="Oval 70">
              <a:extLst>
                <a:ext uri="{FF2B5EF4-FFF2-40B4-BE49-F238E27FC236}">
                  <a16:creationId xmlns:a16="http://schemas.microsoft.com/office/drawing/2014/main" id="{EA7D7E0C-A48D-42C6-334D-7181F4EAE3BE}"/>
                </a:ext>
              </a:extLst>
            </p:cNvPr>
            <p:cNvSpPr/>
            <p:nvPr/>
          </p:nvSpPr>
          <p:spPr>
            <a:xfrm>
              <a:off x="2813864" y="3395509"/>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72" name="Oval 71">
              <a:extLst>
                <a:ext uri="{FF2B5EF4-FFF2-40B4-BE49-F238E27FC236}">
                  <a16:creationId xmlns:a16="http://schemas.microsoft.com/office/drawing/2014/main" id="{E68DCE73-AC60-4FB2-D6B1-2AFBD11AF206}"/>
                </a:ext>
              </a:extLst>
            </p:cNvPr>
            <p:cNvSpPr/>
            <p:nvPr/>
          </p:nvSpPr>
          <p:spPr>
            <a:xfrm>
              <a:off x="3275010" y="3522357"/>
              <a:ext cx="126848" cy="12684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grpSp>
      <p:sp>
        <p:nvSpPr>
          <p:cNvPr id="73" name="TextBox 72">
            <a:extLst>
              <a:ext uri="{FF2B5EF4-FFF2-40B4-BE49-F238E27FC236}">
                <a16:creationId xmlns:a16="http://schemas.microsoft.com/office/drawing/2014/main" id="{D7C11CCA-FA1F-C3EA-0EF6-F728DC7E899D}"/>
              </a:ext>
            </a:extLst>
          </p:cNvPr>
          <p:cNvSpPr txBox="1"/>
          <p:nvPr/>
        </p:nvSpPr>
        <p:spPr>
          <a:xfrm>
            <a:off x="1882964" y="1229096"/>
            <a:ext cx="2756604" cy="400110"/>
          </a:xfrm>
          <a:prstGeom prst="rect">
            <a:avLst/>
          </a:prstGeom>
          <a:noFill/>
        </p:spPr>
        <p:txBody>
          <a:bodyPr wrap="square" rtlCol="0">
            <a:spAutoFit/>
          </a:bodyPr>
          <a:lstStyle/>
          <a:p>
            <a:r>
              <a:rPr lang="en-CH" sz="2000" dirty="0">
                <a:latin typeface="+mn-lt"/>
              </a:rPr>
              <a:t>1) Fix initial parameters</a:t>
            </a:r>
          </a:p>
        </p:txBody>
      </p:sp>
      <p:sp>
        <p:nvSpPr>
          <p:cNvPr id="74" name="TextBox 73">
            <a:extLst>
              <a:ext uri="{FF2B5EF4-FFF2-40B4-BE49-F238E27FC236}">
                <a16:creationId xmlns:a16="http://schemas.microsoft.com/office/drawing/2014/main" id="{7065E435-0B86-154F-36EA-B59A33502558}"/>
              </a:ext>
            </a:extLst>
          </p:cNvPr>
          <p:cNvSpPr txBox="1"/>
          <p:nvPr/>
        </p:nvSpPr>
        <p:spPr>
          <a:xfrm>
            <a:off x="6979796" y="1222203"/>
            <a:ext cx="3148653" cy="400110"/>
          </a:xfrm>
          <a:prstGeom prst="rect">
            <a:avLst/>
          </a:prstGeom>
          <a:noFill/>
        </p:spPr>
        <p:txBody>
          <a:bodyPr wrap="square" rtlCol="0">
            <a:spAutoFit/>
          </a:bodyPr>
          <a:lstStyle/>
          <a:p>
            <a:r>
              <a:rPr lang="en-CH" sz="2000" dirty="0">
                <a:latin typeface="+mn-lt"/>
              </a:rPr>
              <a:t>2) Generate synthetic data</a:t>
            </a:r>
          </a:p>
        </p:txBody>
      </p:sp>
      <p:sp>
        <p:nvSpPr>
          <p:cNvPr id="75" name="TextBox 74">
            <a:extLst>
              <a:ext uri="{FF2B5EF4-FFF2-40B4-BE49-F238E27FC236}">
                <a16:creationId xmlns:a16="http://schemas.microsoft.com/office/drawing/2014/main" id="{177AD8E0-8DE0-2117-14F8-E10C6416B673}"/>
              </a:ext>
            </a:extLst>
          </p:cNvPr>
          <p:cNvSpPr txBox="1"/>
          <p:nvPr/>
        </p:nvSpPr>
        <p:spPr>
          <a:xfrm>
            <a:off x="6979796" y="3981465"/>
            <a:ext cx="2460141" cy="400110"/>
          </a:xfrm>
          <a:prstGeom prst="rect">
            <a:avLst/>
          </a:prstGeom>
          <a:noFill/>
        </p:spPr>
        <p:txBody>
          <a:bodyPr wrap="square" rtlCol="0">
            <a:spAutoFit/>
          </a:bodyPr>
          <a:lstStyle/>
          <a:p>
            <a:r>
              <a:rPr lang="en-CH" sz="2000" dirty="0">
                <a:latin typeface="+mn-lt"/>
              </a:rPr>
              <a:t>3) Run the algorithm</a:t>
            </a:r>
          </a:p>
        </p:txBody>
      </p:sp>
      <p:sp>
        <p:nvSpPr>
          <p:cNvPr id="76" name="TextBox 75">
            <a:extLst>
              <a:ext uri="{FF2B5EF4-FFF2-40B4-BE49-F238E27FC236}">
                <a16:creationId xmlns:a16="http://schemas.microsoft.com/office/drawing/2014/main" id="{6F46D05D-562A-7E75-D0A1-A3466CA1EE6D}"/>
              </a:ext>
            </a:extLst>
          </p:cNvPr>
          <p:cNvSpPr txBox="1"/>
          <p:nvPr/>
        </p:nvSpPr>
        <p:spPr>
          <a:xfrm>
            <a:off x="1882965" y="3753408"/>
            <a:ext cx="1657077" cy="400110"/>
          </a:xfrm>
          <a:prstGeom prst="rect">
            <a:avLst/>
          </a:prstGeom>
          <a:noFill/>
        </p:spPr>
        <p:txBody>
          <a:bodyPr wrap="square" rtlCol="0">
            <a:spAutoFit/>
          </a:bodyPr>
          <a:lstStyle/>
          <a:p>
            <a:r>
              <a:rPr lang="en-CH" sz="2000" dirty="0">
                <a:latin typeface="+mn-lt"/>
              </a:rPr>
              <a:t>4) Compare</a:t>
            </a:r>
          </a:p>
        </p:txBody>
      </p:sp>
      <p:cxnSp>
        <p:nvCxnSpPr>
          <p:cNvPr id="21" name="Straight Arrow Connector 20">
            <a:extLst>
              <a:ext uri="{FF2B5EF4-FFF2-40B4-BE49-F238E27FC236}">
                <a16:creationId xmlns:a16="http://schemas.microsoft.com/office/drawing/2014/main" id="{6052A0F3-0097-B894-DBED-5896DC3FE7BD}"/>
              </a:ext>
            </a:extLst>
          </p:cNvPr>
          <p:cNvCxnSpPr>
            <a:cxnSpLocks/>
          </p:cNvCxnSpPr>
          <p:nvPr/>
        </p:nvCxnSpPr>
        <p:spPr>
          <a:xfrm>
            <a:off x="5535125" y="4981002"/>
            <a:ext cx="1440160" cy="10415"/>
          </a:xfrm>
          <a:prstGeom prst="straightConnector1">
            <a:avLst/>
          </a:prstGeom>
          <a:ln w="76200">
            <a:solidFill>
              <a:schemeClr val="tx1"/>
            </a:solidFill>
            <a:headEnd type="triangle"/>
            <a:tailEnd type="none"/>
          </a:ln>
        </p:spPr>
        <p:style>
          <a:lnRef idx="1">
            <a:schemeClr val="accent1"/>
          </a:lnRef>
          <a:fillRef idx="0">
            <a:schemeClr val="accent1"/>
          </a:fillRef>
          <a:effectRef idx="0">
            <a:schemeClr val="accent1"/>
          </a:effectRef>
          <a:fontRef idx="minor">
            <a:schemeClr val="tx1"/>
          </a:fontRef>
        </p:style>
      </p:cxnSp>
      <p:sp>
        <p:nvSpPr>
          <p:cNvPr id="22" name="Up-Down Arrow 21">
            <a:extLst>
              <a:ext uri="{FF2B5EF4-FFF2-40B4-BE49-F238E27FC236}">
                <a16:creationId xmlns:a16="http://schemas.microsoft.com/office/drawing/2014/main" id="{B6A1A4E1-07D7-4D75-FB9E-BA9D50033375}"/>
              </a:ext>
            </a:extLst>
          </p:cNvPr>
          <p:cNvSpPr/>
          <p:nvPr/>
        </p:nvSpPr>
        <p:spPr>
          <a:xfrm>
            <a:off x="3927655" y="3329841"/>
            <a:ext cx="354374" cy="713217"/>
          </a:xfrm>
          <a:prstGeom prst="upDown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H"/>
          </a:p>
        </p:txBody>
      </p:sp>
      <p:sp>
        <p:nvSpPr>
          <p:cNvPr id="18" name="Slide Number Placeholder 17">
            <a:extLst>
              <a:ext uri="{FF2B5EF4-FFF2-40B4-BE49-F238E27FC236}">
                <a16:creationId xmlns:a16="http://schemas.microsoft.com/office/drawing/2014/main" id="{3B6A3320-EF29-1846-F54C-DBDF66E9BF47}"/>
              </a:ext>
            </a:extLst>
          </p:cNvPr>
          <p:cNvSpPr>
            <a:spLocks noGrp="1"/>
          </p:cNvSpPr>
          <p:nvPr>
            <p:ph type="sldNum" sz="quarter" idx="12"/>
          </p:nvPr>
        </p:nvSpPr>
        <p:spPr/>
        <p:txBody>
          <a:bodyPr/>
          <a:lstStyle/>
          <a:p>
            <a:fld id="{EF79ADEA-B933-47CC-A4E9-04E6298B917C}" type="slidenum">
              <a:rPr lang="en-US" smtClean="0"/>
              <a:pPr/>
              <a:t>33</a:t>
            </a:fld>
            <a:endParaRPr lang="en-US"/>
          </a:p>
        </p:txBody>
      </p:sp>
      <p:sp>
        <p:nvSpPr>
          <p:cNvPr id="23" name="Title 1">
            <a:extLst>
              <a:ext uri="{FF2B5EF4-FFF2-40B4-BE49-F238E27FC236}">
                <a16:creationId xmlns:a16="http://schemas.microsoft.com/office/drawing/2014/main" id="{8201E16C-8076-2D68-62F8-6DBE6706413C}"/>
              </a:ext>
            </a:extLst>
          </p:cNvPr>
          <p:cNvSpPr>
            <a:spLocks noGrp="1"/>
          </p:cNvSpPr>
          <p:nvPr>
            <p:ph type="title"/>
          </p:nvPr>
        </p:nvSpPr>
        <p:spPr>
          <a:xfrm>
            <a:off x="263352" y="250552"/>
            <a:ext cx="11090448" cy="903635"/>
          </a:xfrm>
        </p:spPr>
        <p:txBody>
          <a:bodyPr>
            <a:noAutofit/>
          </a:bodyPr>
          <a:lstStyle/>
          <a:p>
            <a:r>
              <a:rPr lang="en-CH" sz="3600" dirty="0"/>
              <a:t>Generate synthetic data from the model to test the learning algorithm by recovering the parameters</a:t>
            </a:r>
          </a:p>
        </p:txBody>
      </p:sp>
    </p:spTree>
    <p:extLst>
      <p:ext uri="{BB962C8B-B14F-4D97-AF65-F5344CB8AC3E}">
        <p14:creationId xmlns:p14="http://schemas.microsoft.com/office/powerpoint/2010/main" val="42053147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98DF7-5638-9045-BD48-E426C93887A9}"/>
              </a:ext>
            </a:extLst>
          </p:cNvPr>
          <p:cNvSpPr>
            <a:spLocks noGrp="1"/>
          </p:cNvSpPr>
          <p:nvPr>
            <p:ph type="title"/>
          </p:nvPr>
        </p:nvSpPr>
        <p:spPr/>
        <p:txBody>
          <a:bodyPr/>
          <a:lstStyle/>
          <a:p>
            <a:r>
              <a:rPr lang="en-DE" dirty="0"/>
              <a:t>Randomness in Testing</a:t>
            </a:r>
          </a:p>
        </p:txBody>
      </p:sp>
      <p:sp>
        <p:nvSpPr>
          <p:cNvPr id="3" name="Content Placeholder 2">
            <a:extLst>
              <a:ext uri="{FF2B5EF4-FFF2-40B4-BE49-F238E27FC236}">
                <a16:creationId xmlns:a16="http://schemas.microsoft.com/office/drawing/2014/main" id="{A88E4B5F-912F-5243-875B-22AD058AD69D}"/>
              </a:ext>
            </a:extLst>
          </p:cNvPr>
          <p:cNvSpPr>
            <a:spLocks noGrp="1"/>
          </p:cNvSpPr>
          <p:nvPr>
            <p:ph idx="1"/>
          </p:nvPr>
        </p:nvSpPr>
        <p:spPr/>
        <p:txBody>
          <a:bodyPr/>
          <a:lstStyle/>
          <a:p>
            <a:r>
              <a:rPr lang="en-GB" dirty="0"/>
              <a:t>U</a:t>
            </a:r>
            <a:r>
              <a:rPr lang="en-DE" dirty="0"/>
              <a:t>sing randomness in testing can be useful</a:t>
            </a:r>
          </a:p>
          <a:p>
            <a:pPr lvl="1"/>
            <a:r>
              <a:rPr lang="en-GB" dirty="0"/>
              <a:t>To check that the code is stable and works correctly in many different cases</a:t>
            </a:r>
          </a:p>
          <a:p>
            <a:pPr lvl="1"/>
            <a:r>
              <a:rPr lang="en-US" dirty="0"/>
              <a:t>To</a:t>
            </a:r>
            <a:r>
              <a:rPr lang="en-DE"/>
              <a:t> find </a:t>
            </a:r>
            <a:r>
              <a:rPr lang="en-DE" dirty="0"/>
              <a:t>corner cases or numerical problems</a:t>
            </a:r>
          </a:p>
          <a:p>
            <a:pPr lvl="1"/>
            <a:endParaRPr lang="en-DE" dirty="0"/>
          </a:p>
        </p:txBody>
      </p:sp>
      <p:sp>
        <p:nvSpPr>
          <p:cNvPr id="4" name="Date Placeholder 3">
            <a:extLst>
              <a:ext uri="{FF2B5EF4-FFF2-40B4-BE49-F238E27FC236}">
                <a16:creationId xmlns:a16="http://schemas.microsoft.com/office/drawing/2014/main" id="{067BFEB4-E600-9048-875D-D20F2AC618F0}"/>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D0EDE482-0C99-974F-9192-67416059FE1C}"/>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4148BD5F-0B95-5AC4-E29C-575198934F8E}"/>
              </a:ext>
            </a:extLst>
          </p:cNvPr>
          <p:cNvSpPr>
            <a:spLocks noGrp="1"/>
          </p:cNvSpPr>
          <p:nvPr>
            <p:ph type="sldNum" sz="quarter" idx="12"/>
          </p:nvPr>
        </p:nvSpPr>
        <p:spPr/>
        <p:txBody>
          <a:bodyPr/>
          <a:lstStyle/>
          <a:p>
            <a:fld id="{EF79ADEA-B933-47CC-A4E9-04E6298B917C}" type="slidenum">
              <a:rPr lang="en-US" smtClean="0"/>
              <a:pPr/>
              <a:t>34</a:t>
            </a:fld>
            <a:endParaRPr lang="en-US"/>
          </a:p>
        </p:txBody>
      </p:sp>
      <p:pic>
        <p:nvPicPr>
          <p:cNvPr id="9" name="Picture 8" descr="A picture containing text&#10;&#10;Description automatically generated">
            <a:extLst>
              <a:ext uri="{FF2B5EF4-FFF2-40B4-BE49-F238E27FC236}">
                <a16:creationId xmlns:a16="http://schemas.microsoft.com/office/drawing/2014/main" id="{3C29BDAC-7B06-A38C-7914-53A8ECBD6A7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986940" y="3341089"/>
            <a:ext cx="2625840" cy="2625840"/>
          </a:xfrm>
          <a:prstGeom prst="rect">
            <a:avLst/>
          </a:prstGeom>
        </p:spPr>
      </p:pic>
      <p:sp>
        <p:nvSpPr>
          <p:cNvPr id="11" name="TextBox 10">
            <a:extLst>
              <a:ext uri="{FF2B5EF4-FFF2-40B4-BE49-F238E27FC236}">
                <a16:creationId xmlns:a16="http://schemas.microsoft.com/office/drawing/2014/main" id="{4152E276-53DE-3B3E-0898-854AFA4E9F25}"/>
              </a:ext>
            </a:extLst>
          </p:cNvPr>
          <p:cNvSpPr txBox="1"/>
          <p:nvPr/>
        </p:nvSpPr>
        <p:spPr>
          <a:xfrm>
            <a:off x="579220" y="3068960"/>
            <a:ext cx="8148740" cy="3170099"/>
          </a:xfrm>
          <a:prstGeom prst="rect">
            <a:avLst/>
          </a:prstGeom>
          <a:solidFill>
            <a:schemeClr val="bg1">
              <a:lumMod val="95000"/>
            </a:schemeClr>
          </a:solidFill>
        </p:spPr>
        <p:txBody>
          <a:bodyPr wrap="square">
            <a:spAutoFit/>
          </a:bodyPr>
          <a:lstStyle/>
          <a:p>
            <a:r>
              <a:rPr lang="en-GB" sz="2000" b="0" dirty="0">
                <a:solidFill>
                  <a:srgbClr val="00B050"/>
                </a:solidFill>
                <a:effectLst/>
                <a:latin typeface="Consolas" panose="020B0609020204030204" pitchFamily="49" charset="0"/>
                <a:cs typeface="Consolas" panose="020B0609020204030204" pitchFamily="49" charset="0"/>
              </a:rPr>
              <a:t>def</a:t>
            </a:r>
            <a:r>
              <a:rPr lang="en-GB" sz="2000" b="0" dirty="0">
                <a:solidFill>
                  <a:srgbClr val="CCCCCC"/>
                </a:solidFill>
                <a:effectLst/>
                <a:latin typeface="Consolas" panose="020B0609020204030204" pitchFamily="49" charset="0"/>
                <a:cs typeface="Consolas" panose="020B0609020204030204" pitchFamily="49" charset="0"/>
              </a:rPr>
              <a:t> </a:t>
            </a:r>
            <a:r>
              <a:rPr lang="en-GB" sz="2000" b="0" dirty="0" err="1">
                <a:solidFill>
                  <a:srgbClr val="00B0F0"/>
                </a:solidFill>
                <a:effectLst/>
                <a:latin typeface="Consolas" panose="020B0609020204030204" pitchFamily="49" charset="0"/>
                <a:cs typeface="Consolas" panose="020B0609020204030204" pitchFamily="49" charset="0"/>
              </a:rPr>
              <a:t>test_logistic_fit_randomized</a:t>
            </a:r>
            <a:r>
              <a:rPr lang="en-GB" sz="2000" b="0" dirty="0">
                <a:effectLst/>
                <a:latin typeface="Consolas" panose="020B0609020204030204" pitchFamily="49" charset="0"/>
                <a:cs typeface="Consolas" panose="020B0609020204030204" pitchFamily="49" charset="0"/>
              </a:rPr>
              <a:t>():</a:t>
            </a:r>
          </a:p>
          <a:p>
            <a:r>
              <a:rPr lang="en-GB" sz="2000" b="0" dirty="0">
                <a:effectLst/>
                <a:latin typeface="Consolas" panose="020B0609020204030204" pitchFamily="49" charset="0"/>
                <a:cs typeface="Consolas" panose="020B0609020204030204" pitchFamily="49" charset="0"/>
              </a:rPr>
              <a:t>	</a:t>
            </a:r>
            <a:r>
              <a:rPr lang="en-GB" sz="2000" b="0" dirty="0" err="1">
                <a:effectLst/>
                <a:latin typeface="Consolas" panose="020B0609020204030204" pitchFamily="49" charset="0"/>
                <a:cs typeface="Consolas" panose="020B0609020204030204" pitchFamily="49" charset="0"/>
              </a:rPr>
              <a:t>random_state</a:t>
            </a:r>
            <a:r>
              <a:rPr lang="en-GB" sz="2000" b="0" dirty="0">
                <a:effectLst/>
                <a:latin typeface="Consolas" panose="020B0609020204030204" pitchFamily="49" charset="0"/>
                <a:cs typeface="Consolas" panose="020B0609020204030204" pitchFamily="49" charset="0"/>
              </a:rPr>
              <a:t> = </a:t>
            </a:r>
            <a:r>
              <a:rPr lang="en-GB" sz="2000" b="0" dirty="0" err="1">
                <a:effectLst/>
                <a:latin typeface="Consolas" panose="020B0609020204030204" pitchFamily="49" charset="0"/>
                <a:cs typeface="Consolas" panose="020B0609020204030204" pitchFamily="49" charset="0"/>
              </a:rPr>
              <a:t>np.random.RandomState</a:t>
            </a:r>
            <a:r>
              <a:rPr lang="en-GB" sz="2000" b="0" dirty="0">
                <a:effectLst/>
                <a:latin typeface="Consolas" panose="020B0609020204030204" pitchFamily="49" charset="0"/>
                <a:cs typeface="Consolas" panose="020B0609020204030204" pitchFamily="49" charset="0"/>
              </a:rPr>
              <a:t>(SEED)</a:t>
            </a:r>
          </a:p>
          <a:p>
            <a:r>
              <a:rPr lang="en-GB" sz="2000" b="0" dirty="0">
                <a:solidFill>
                  <a:srgbClr val="C586C0"/>
                </a:solidFill>
                <a:effectLst/>
                <a:latin typeface="Consolas" panose="020B0609020204030204" pitchFamily="49" charset="0"/>
                <a:cs typeface="Consolas" panose="020B0609020204030204" pitchFamily="49" charset="0"/>
              </a:rPr>
              <a:t>	for</a:t>
            </a:r>
            <a:r>
              <a:rPr lang="en-GB" sz="2000" b="0" dirty="0">
                <a:solidFill>
                  <a:srgbClr val="CCCCCC"/>
                </a:solidFill>
                <a:effectLst/>
                <a:latin typeface="Consolas" panose="020B0609020204030204" pitchFamily="49" charset="0"/>
                <a:cs typeface="Consolas" panose="020B0609020204030204" pitchFamily="49" charset="0"/>
              </a:rPr>
              <a:t> </a:t>
            </a:r>
            <a:r>
              <a:rPr lang="en-GB" sz="2000" b="0" dirty="0">
                <a:effectLst/>
                <a:latin typeface="Consolas" panose="020B0609020204030204" pitchFamily="49" charset="0"/>
                <a:cs typeface="Consolas" panose="020B0609020204030204" pitchFamily="49" charset="0"/>
              </a:rPr>
              <a:t>_</a:t>
            </a:r>
            <a:r>
              <a:rPr lang="en-GB" sz="2000" b="0" dirty="0">
                <a:solidFill>
                  <a:srgbClr val="CCCCCC"/>
                </a:solidFill>
                <a:effectLst/>
                <a:latin typeface="Consolas" panose="020B0609020204030204" pitchFamily="49" charset="0"/>
                <a:cs typeface="Consolas" panose="020B0609020204030204" pitchFamily="49" charset="0"/>
              </a:rPr>
              <a:t> </a:t>
            </a:r>
            <a:r>
              <a:rPr lang="en-GB" sz="2000" b="0" dirty="0">
                <a:solidFill>
                  <a:srgbClr val="C586C0"/>
                </a:solidFill>
                <a:effectLst/>
                <a:latin typeface="Consolas" panose="020B0609020204030204" pitchFamily="49" charset="0"/>
                <a:cs typeface="Consolas" panose="020B0609020204030204" pitchFamily="49" charset="0"/>
              </a:rPr>
              <a:t>in</a:t>
            </a:r>
            <a:r>
              <a:rPr lang="en-GB" sz="2000" b="0" dirty="0">
                <a:solidFill>
                  <a:srgbClr val="CCCCCC"/>
                </a:solidFill>
                <a:effectLst/>
                <a:latin typeface="Consolas" panose="020B0609020204030204" pitchFamily="49" charset="0"/>
                <a:cs typeface="Consolas" panose="020B0609020204030204" pitchFamily="49" charset="0"/>
              </a:rPr>
              <a:t> </a:t>
            </a:r>
            <a:r>
              <a:rPr lang="en-GB" sz="2000" b="0" dirty="0">
                <a:solidFill>
                  <a:srgbClr val="00B0F0"/>
                </a:solidFill>
                <a:effectLst/>
                <a:latin typeface="Consolas" panose="020B0609020204030204" pitchFamily="49" charset="0"/>
                <a:cs typeface="Consolas" panose="020B0609020204030204" pitchFamily="49" charset="0"/>
              </a:rPr>
              <a:t>range</a:t>
            </a:r>
            <a:r>
              <a:rPr lang="en-GB" sz="2000" b="0" dirty="0">
                <a:effectLst/>
                <a:latin typeface="Consolas" panose="020B0609020204030204" pitchFamily="49" charset="0"/>
                <a:cs typeface="Consolas" panose="020B0609020204030204" pitchFamily="49" charset="0"/>
              </a:rPr>
              <a:t>(</a:t>
            </a:r>
            <a:r>
              <a:rPr lang="en-GB" sz="2000" b="1" dirty="0">
                <a:solidFill>
                  <a:srgbClr val="0000FF"/>
                </a:solidFill>
                <a:effectLst/>
                <a:latin typeface="Consolas" panose="020B0609020204030204" pitchFamily="49" charset="0"/>
                <a:cs typeface="Consolas" panose="020B0609020204030204" pitchFamily="49" charset="0"/>
              </a:rPr>
              <a:t>100</a:t>
            </a:r>
            <a:r>
              <a:rPr lang="en-GB" sz="2000" b="0" dirty="0">
                <a:effectLst/>
                <a:latin typeface="Consolas" panose="020B0609020204030204" pitchFamily="49" charset="0"/>
                <a:cs typeface="Consolas" panose="020B0609020204030204" pitchFamily="49" charset="0"/>
              </a:rPr>
              <a:t>):</a:t>
            </a:r>
          </a:p>
          <a:p>
            <a:r>
              <a:rPr lang="en-GB" sz="2000" b="0" dirty="0">
                <a:solidFill>
                  <a:srgbClr val="CCCCCC"/>
                </a:solidFill>
                <a:effectLst/>
                <a:latin typeface="Consolas" panose="020B0609020204030204" pitchFamily="49" charset="0"/>
                <a:cs typeface="Consolas" panose="020B0609020204030204" pitchFamily="49" charset="0"/>
              </a:rPr>
              <a:t>		</a:t>
            </a:r>
            <a:r>
              <a:rPr lang="en-GB" sz="2000" b="0" dirty="0">
                <a:effectLst/>
                <a:latin typeface="Consolas" panose="020B0609020204030204" pitchFamily="49" charset="0"/>
                <a:cs typeface="Consolas" panose="020B0609020204030204" pitchFamily="49" charset="0"/>
              </a:rPr>
              <a:t>x0 = </a:t>
            </a:r>
            <a:r>
              <a:rPr lang="en-GB" sz="2000" b="0" dirty="0" err="1">
                <a:effectLst/>
                <a:latin typeface="Consolas" panose="020B0609020204030204" pitchFamily="49" charset="0"/>
                <a:cs typeface="Consolas" panose="020B0609020204030204" pitchFamily="49" charset="0"/>
              </a:rPr>
              <a:t>random_state.uniform</a:t>
            </a:r>
            <a:r>
              <a:rPr lang="en-GB" sz="2000" b="0" dirty="0">
                <a:effectLst/>
                <a:latin typeface="Consolas" panose="020B0609020204030204" pitchFamily="49" charset="0"/>
                <a:cs typeface="Consolas" panose="020B0609020204030204" pitchFamily="49" charset="0"/>
              </a:rPr>
              <a:t>(</a:t>
            </a:r>
            <a:r>
              <a:rPr lang="en-GB" sz="2000" b="1" dirty="0">
                <a:solidFill>
                  <a:srgbClr val="0000FF"/>
                </a:solidFill>
                <a:effectLst/>
                <a:latin typeface="Consolas" panose="020B0609020204030204" pitchFamily="49" charset="0"/>
                <a:cs typeface="Consolas" panose="020B0609020204030204" pitchFamily="49" charset="0"/>
              </a:rPr>
              <a:t>0.0001</a:t>
            </a:r>
            <a:r>
              <a:rPr lang="en-GB" sz="2000" b="0" dirty="0">
                <a:effectLst/>
                <a:latin typeface="Consolas" panose="020B0609020204030204" pitchFamily="49" charset="0"/>
                <a:cs typeface="Consolas" panose="020B0609020204030204" pitchFamily="49" charset="0"/>
              </a:rPr>
              <a:t>,</a:t>
            </a:r>
            <a:r>
              <a:rPr lang="en-GB" sz="2000" b="0" dirty="0">
                <a:solidFill>
                  <a:srgbClr val="CCCCCC"/>
                </a:solidFill>
                <a:effectLst/>
                <a:latin typeface="Consolas" panose="020B0609020204030204" pitchFamily="49" charset="0"/>
                <a:cs typeface="Consolas" panose="020B0609020204030204" pitchFamily="49" charset="0"/>
              </a:rPr>
              <a:t> </a:t>
            </a:r>
            <a:r>
              <a:rPr lang="en-GB" sz="2000" b="1" dirty="0">
                <a:solidFill>
                  <a:srgbClr val="0000FF"/>
                </a:solidFill>
                <a:effectLst/>
                <a:latin typeface="Consolas" panose="020B0609020204030204" pitchFamily="49" charset="0"/>
                <a:cs typeface="Consolas" panose="020B0609020204030204" pitchFamily="49" charset="0"/>
              </a:rPr>
              <a:t>0.9999</a:t>
            </a:r>
            <a:r>
              <a:rPr lang="en-GB" sz="2000" b="0" dirty="0">
                <a:effectLst/>
                <a:latin typeface="Consolas" panose="020B0609020204030204" pitchFamily="49" charset="0"/>
                <a:cs typeface="Consolas" panose="020B0609020204030204" pitchFamily="49" charset="0"/>
              </a:rPr>
              <a:t>)</a:t>
            </a:r>
          </a:p>
          <a:p>
            <a:r>
              <a:rPr lang="en-GB" sz="2000" b="0" dirty="0">
                <a:solidFill>
                  <a:srgbClr val="CCCCCC"/>
                </a:solidFill>
                <a:effectLst/>
                <a:latin typeface="Consolas" panose="020B0609020204030204" pitchFamily="49" charset="0"/>
                <a:cs typeface="Consolas" panose="020B0609020204030204" pitchFamily="49" charset="0"/>
              </a:rPr>
              <a:t>		</a:t>
            </a:r>
            <a:r>
              <a:rPr lang="en-GB" sz="2000" b="0" dirty="0">
                <a:effectLst/>
                <a:latin typeface="Consolas" panose="020B0609020204030204" pitchFamily="49" charset="0"/>
                <a:cs typeface="Consolas" panose="020B0609020204030204" pitchFamily="49" charset="0"/>
              </a:rPr>
              <a:t>r = </a:t>
            </a:r>
            <a:r>
              <a:rPr lang="en-GB" sz="2000" b="0" dirty="0">
                <a:solidFill>
                  <a:srgbClr val="00B0F0"/>
                </a:solidFill>
                <a:effectLst/>
                <a:latin typeface="Consolas" panose="020B0609020204030204" pitchFamily="49" charset="0"/>
                <a:cs typeface="Consolas" panose="020B0609020204030204" pitchFamily="49" charset="0"/>
              </a:rPr>
              <a:t>round</a:t>
            </a:r>
            <a:r>
              <a:rPr lang="en-GB" sz="2000" b="0" dirty="0">
                <a:effectLst/>
                <a:latin typeface="Consolas" panose="020B0609020204030204" pitchFamily="49" charset="0"/>
                <a:cs typeface="Consolas" panose="020B0609020204030204" pitchFamily="49" charset="0"/>
              </a:rPr>
              <a:t>(</a:t>
            </a:r>
            <a:r>
              <a:rPr lang="en-GB" sz="2000" b="0" dirty="0" err="1">
                <a:effectLst/>
                <a:latin typeface="Consolas" panose="020B0609020204030204" pitchFamily="49" charset="0"/>
                <a:cs typeface="Consolas" panose="020B0609020204030204" pitchFamily="49" charset="0"/>
              </a:rPr>
              <a:t>random_state.uniform</a:t>
            </a:r>
            <a:r>
              <a:rPr lang="en-GB" sz="2000" b="0" dirty="0">
                <a:effectLst/>
                <a:latin typeface="Consolas" panose="020B0609020204030204" pitchFamily="49" charset="0"/>
                <a:cs typeface="Consolas" panose="020B0609020204030204" pitchFamily="49" charset="0"/>
              </a:rPr>
              <a:t>(</a:t>
            </a:r>
            <a:r>
              <a:rPr lang="en-GB" sz="2000" b="1" dirty="0">
                <a:solidFill>
                  <a:srgbClr val="0000FF"/>
                </a:solidFill>
                <a:effectLst/>
                <a:latin typeface="Consolas" panose="020B0609020204030204" pitchFamily="49" charset="0"/>
                <a:cs typeface="Consolas" panose="020B0609020204030204" pitchFamily="49" charset="0"/>
              </a:rPr>
              <a:t>0.001</a:t>
            </a:r>
            <a:r>
              <a:rPr lang="en-GB" sz="2000" b="0" dirty="0">
                <a:effectLst/>
                <a:latin typeface="Consolas" panose="020B0609020204030204" pitchFamily="49" charset="0"/>
                <a:cs typeface="Consolas" panose="020B0609020204030204" pitchFamily="49" charset="0"/>
              </a:rPr>
              <a:t>,</a:t>
            </a:r>
            <a:r>
              <a:rPr lang="en-GB" sz="2000" b="0" dirty="0">
                <a:solidFill>
                  <a:srgbClr val="CCCCCC"/>
                </a:solidFill>
                <a:effectLst/>
                <a:latin typeface="Consolas" panose="020B0609020204030204" pitchFamily="49" charset="0"/>
                <a:cs typeface="Consolas" panose="020B0609020204030204" pitchFamily="49" charset="0"/>
              </a:rPr>
              <a:t> </a:t>
            </a:r>
            <a:r>
              <a:rPr lang="en-GB" sz="2000" b="1" dirty="0">
                <a:solidFill>
                  <a:srgbClr val="0000FF"/>
                </a:solidFill>
                <a:effectLst/>
                <a:latin typeface="Consolas" panose="020B0609020204030204" pitchFamily="49" charset="0"/>
                <a:cs typeface="Consolas" panose="020B0609020204030204" pitchFamily="49" charset="0"/>
              </a:rPr>
              <a:t>3.999</a:t>
            </a:r>
            <a:r>
              <a:rPr lang="en-GB" sz="2000" b="0" dirty="0">
                <a:effectLst/>
                <a:latin typeface="Consolas" panose="020B0609020204030204" pitchFamily="49" charset="0"/>
                <a:cs typeface="Consolas" panose="020B0609020204030204" pitchFamily="49" charset="0"/>
              </a:rPr>
              <a:t>),</a:t>
            </a:r>
            <a:r>
              <a:rPr lang="en-GB" sz="2000" b="0" dirty="0">
                <a:solidFill>
                  <a:srgbClr val="CCCCCC"/>
                </a:solidFill>
                <a:effectLst/>
                <a:latin typeface="Consolas" panose="020B0609020204030204" pitchFamily="49" charset="0"/>
                <a:cs typeface="Consolas" panose="020B0609020204030204" pitchFamily="49" charset="0"/>
              </a:rPr>
              <a:t> </a:t>
            </a:r>
            <a:r>
              <a:rPr lang="en-GB" sz="2000" b="0" dirty="0">
                <a:solidFill>
                  <a:srgbClr val="0000FF"/>
                </a:solidFill>
                <a:effectLst/>
                <a:latin typeface="Consolas" panose="020B0609020204030204" pitchFamily="49" charset="0"/>
                <a:cs typeface="Consolas" panose="020B0609020204030204" pitchFamily="49" charset="0"/>
              </a:rPr>
              <a:t>3</a:t>
            </a:r>
            <a:r>
              <a:rPr lang="en-GB" sz="2000" b="0" dirty="0">
                <a:effectLst/>
                <a:latin typeface="Consolas" panose="020B0609020204030204" pitchFamily="49" charset="0"/>
                <a:cs typeface="Consolas" panose="020B0609020204030204" pitchFamily="49" charset="0"/>
              </a:rPr>
              <a:t>)</a:t>
            </a:r>
          </a:p>
          <a:p>
            <a:r>
              <a:rPr lang="en-GB" sz="2000" b="0" dirty="0">
                <a:solidFill>
                  <a:srgbClr val="CCCCCC"/>
                </a:solidFill>
                <a:effectLst/>
                <a:latin typeface="Consolas" panose="020B0609020204030204" pitchFamily="49" charset="0"/>
                <a:cs typeface="Consolas" panose="020B0609020204030204" pitchFamily="49" charset="0"/>
              </a:rPr>
              <a:t>		</a:t>
            </a:r>
          </a:p>
          <a:p>
            <a:r>
              <a:rPr lang="en-GB" sz="2000" dirty="0">
                <a:solidFill>
                  <a:srgbClr val="CCCCCC"/>
                </a:solidFill>
                <a:latin typeface="Consolas" panose="020B0609020204030204" pitchFamily="49" charset="0"/>
                <a:cs typeface="Consolas" panose="020B0609020204030204" pitchFamily="49" charset="0"/>
              </a:rPr>
              <a:t>		</a:t>
            </a:r>
            <a:r>
              <a:rPr lang="en-GB" sz="2000" b="0" dirty="0" err="1">
                <a:effectLst/>
                <a:latin typeface="Consolas" panose="020B0609020204030204" pitchFamily="49" charset="0"/>
                <a:cs typeface="Consolas" panose="020B0609020204030204" pitchFamily="49" charset="0"/>
              </a:rPr>
              <a:t>xs</a:t>
            </a:r>
            <a:r>
              <a:rPr lang="en-GB" sz="2000" b="0" dirty="0">
                <a:effectLst/>
                <a:latin typeface="Consolas" panose="020B0609020204030204" pitchFamily="49" charset="0"/>
                <a:cs typeface="Consolas" panose="020B0609020204030204" pitchFamily="49" charset="0"/>
              </a:rPr>
              <a:t> = </a:t>
            </a:r>
            <a:r>
              <a:rPr lang="en-GB" sz="2000" b="0" dirty="0" err="1">
                <a:effectLst/>
                <a:latin typeface="Consolas" panose="020B0609020204030204" pitchFamily="49" charset="0"/>
                <a:cs typeface="Consolas" panose="020B0609020204030204" pitchFamily="49" charset="0"/>
              </a:rPr>
              <a:t>iterate_f</a:t>
            </a:r>
            <a:r>
              <a:rPr lang="en-GB" sz="2000" b="0" dirty="0">
                <a:effectLst/>
                <a:latin typeface="Consolas" panose="020B0609020204030204" pitchFamily="49" charset="0"/>
                <a:cs typeface="Consolas" panose="020B0609020204030204" pitchFamily="49" charset="0"/>
              </a:rPr>
              <a:t>(</a:t>
            </a:r>
            <a:r>
              <a:rPr lang="en-GB" sz="2000" b="0" dirty="0">
                <a:solidFill>
                  <a:srgbClr val="92D050"/>
                </a:solidFill>
                <a:effectLst/>
                <a:latin typeface="Consolas" panose="020B0609020204030204" pitchFamily="49" charset="0"/>
                <a:cs typeface="Consolas" panose="020B0609020204030204" pitchFamily="49" charset="0"/>
              </a:rPr>
              <a:t>it</a:t>
            </a:r>
            <a:r>
              <a:rPr lang="en-GB" sz="2000" b="0" dirty="0">
                <a:effectLst/>
                <a:latin typeface="Consolas" panose="020B0609020204030204" pitchFamily="49" charset="0"/>
                <a:cs typeface="Consolas" panose="020B0609020204030204" pitchFamily="49" charset="0"/>
              </a:rPr>
              <a:t>=</a:t>
            </a:r>
            <a:r>
              <a:rPr lang="en-GB" sz="2000" b="1" dirty="0">
                <a:solidFill>
                  <a:srgbClr val="0000FF"/>
                </a:solidFill>
                <a:effectLst/>
                <a:latin typeface="Consolas" panose="020B0609020204030204" pitchFamily="49" charset="0"/>
                <a:cs typeface="Consolas" panose="020B0609020204030204" pitchFamily="49" charset="0"/>
              </a:rPr>
              <a:t>17</a:t>
            </a:r>
            <a:r>
              <a:rPr lang="en-GB" sz="2000" b="0" dirty="0">
                <a:effectLst/>
                <a:latin typeface="Consolas" panose="020B0609020204030204" pitchFamily="49" charset="0"/>
                <a:cs typeface="Consolas" panose="020B0609020204030204" pitchFamily="49" charset="0"/>
              </a:rPr>
              <a:t>,</a:t>
            </a:r>
            <a:r>
              <a:rPr lang="en-GB" sz="2000" b="0" dirty="0">
                <a:solidFill>
                  <a:srgbClr val="CCCCCC"/>
                </a:solidFill>
                <a:effectLst/>
                <a:latin typeface="Consolas" panose="020B0609020204030204" pitchFamily="49" charset="0"/>
                <a:cs typeface="Consolas" panose="020B0609020204030204" pitchFamily="49" charset="0"/>
              </a:rPr>
              <a:t> </a:t>
            </a:r>
            <a:r>
              <a:rPr lang="en-GB" sz="2000" b="0" dirty="0">
                <a:solidFill>
                  <a:srgbClr val="92D050"/>
                </a:solidFill>
                <a:effectLst/>
                <a:latin typeface="Consolas" panose="020B0609020204030204" pitchFamily="49" charset="0"/>
                <a:cs typeface="Consolas" panose="020B0609020204030204" pitchFamily="49" charset="0"/>
              </a:rPr>
              <a:t>x0</a:t>
            </a:r>
            <a:r>
              <a:rPr lang="en-GB" sz="2000" b="0" dirty="0">
                <a:effectLst/>
                <a:latin typeface="Consolas" panose="020B0609020204030204" pitchFamily="49" charset="0"/>
                <a:cs typeface="Consolas" panose="020B0609020204030204" pitchFamily="49" charset="0"/>
              </a:rPr>
              <a:t>=x0,</a:t>
            </a:r>
            <a:r>
              <a:rPr lang="en-GB" sz="2000" b="0" dirty="0">
                <a:solidFill>
                  <a:srgbClr val="CCCCCC"/>
                </a:solidFill>
                <a:effectLst/>
                <a:latin typeface="Consolas" panose="020B0609020204030204" pitchFamily="49" charset="0"/>
                <a:cs typeface="Consolas" panose="020B0609020204030204" pitchFamily="49" charset="0"/>
              </a:rPr>
              <a:t> </a:t>
            </a:r>
            <a:r>
              <a:rPr lang="en-GB" sz="2000" b="0" dirty="0">
                <a:solidFill>
                  <a:srgbClr val="92D050"/>
                </a:solidFill>
                <a:effectLst/>
                <a:latin typeface="Consolas" panose="020B0609020204030204" pitchFamily="49" charset="0"/>
                <a:cs typeface="Consolas" panose="020B0609020204030204" pitchFamily="49" charset="0"/>
              </a:rPr>
              <a:t>r</a:t>
            </a:r>
            <a:r>
              <a:rPr lang="en-GB" sz="2000" b="0" dirty="0">
                <a:effectLst/>
                <a:latin typeface="Consolas" panose="020B0609020204030204" pitchFamily="49" charset="0"/>
                <a:cs typeface="Consolas" panose="020B0609020204030204" pitchFamily="49" charset="0"/>
              </a:rPr>
              <a:t>=r)</a:t>
            </a:r>
          </a:p>
          <a:p>
            <a:r>
              <a:rPr lang="en-GB" sz="2000" dirty="0">
                <a:solidFill>
                  <a:srgbClr val="CCCCCC"/>
                </a:solidFill>
                <a:latin typeface="Consolas" panose="020B0609020204030204" pitchFamily="49" charset="0"/>
                <a:cs typeface="Consolas" panose="020B0609020204030204" pitchFamily="49" charset="0"/>
              </a:rPr>
              <a:t>		</a:t>
            </a:r>
            <a:r>
              <a:rPr lang="en-GB" sz="2000" b="0" dirty="0" err="1">
                <a:effectLst/>
                <a:latin typeface="Consolas" panose="020B0609020204030204" pitchFamily="49" charset="0"/>
                <a:cs typeface="Consolas" panose="020B0609020204030204" pitchFamily="49" charset="0"/>
              </a:rPr>
              <a:t>recovered_r</a:t>
            </a:r>
            <a:r>
              <a:rPr lang="en-GB" sz="2000" b="0" dirty="0">
                <a:effectLst/>
                <a:latin typeface="Consolas" panose="020B0609020204030204" pitchFamily="49" charset="0"/>
                <a:cs typeface="Consolas" panose="020B0609020204030204" pitchFamily="49" charset="0"/>
              </a:rPr>
              <a:t> = </a:t>
            </a:r>
            <a:r>
              <a:rPr lang="en-GB" sz="2000" b="0" dirty="0" err="1">
                <a:effectLst/>
                <a:latin typeface="Consolas" panose="020B0609020204030204" pitchFamily="49" charset="0"/>
                <a:cs typeface="Consolas" panose="020B0609020204030204" pitchFamily="49" charset="0"/>
              </a:rPr>
              <a:t>fit_r</a:t>
            </a:r>
            <a:r>
              <a:rPr lang="en-GB" sz="2000" b="0" dirty="0">
                <a:effectLst/>
                <a:latin typeface="Consolas" panose="020B0609020204030204" pitchFamily="49" charset="0"/>
                <a:cs typeface="Consolas" panose="020B0609020204030204" pitchFamily="49" charset="0"/>
              </a:rPr>
              <a:t>(</a:t>
            </a:r>
            <a:r>
              <a:rPr lang="en-GB" sz="2000" b="0" dirty="0" err="1">
                <a:effectLst/>
                <a:latin typeface="Consolas" panose="020B0609020204030204" pitchFamily="49" charset="0"/>
                <a:cs typeface="Consolas" panose="020B0609020204030204" pitchFamily="49" charset="0"/>
              </a:rPr>
              <a:t>xs</a:t>
            </a:r>
            <a:r>
              <a:rPr lang="en-GB" sz="2000" b="0" dirty="0">
                <a:effectLst/>
                <a:latin typeface="Consolas" panose="020B0609020204030204" pitchFamily="49" charset="0"/>
                <a:cs typeface="Consolas" panose="020B0609020204030204" pitchFamily="49" charset="0"/>
              </a:rPr>
              <a:t>)</a:t>
            </a:r>
          </a:p>
          <a:p>
            <a:br>
              <a:rPr lang="en-GB" sz="2000" b="0" dirty="0">
                <a:solidFill>
                  <a:srgbClr val="CCCCCC"/>
                </a:solidFill>
                <a:effectLst/>
                <a:latin typeface="Consolas" panose="020B0609020204030204" pitchFamily="49" charset="0"/>
                <a:cs typeface="Consolas" panose="020B0609020204030204" pitchFamily="49" charset="0"/>
              </a:rPr>
            </a:br>
            <a:r>
              <a:rPr lang="en-GB" sz="2000" b="0" dirty="0">
                <a:effectLst/>
                <a:latin typeface="Consolas" panose="020B0609020204030204" pitchFamily="49" charset="0"/>
                <a:cs typeface="Consolas" panose="020B0609020204030204" pitchFamily="49" charset="0"/>
              </a:rPr>
              <a:t>		</a:t>
            </a:r>
            <a:r>
              <a:rPr lang="en-GB" sz="2000" b="0" dirty="0" err="1">
                <a:effectLst/>
                <a:latin typeface="Consolas" panose="020B0609020204030204" pitchFamily="49" charset="0"/>
                <a:cs typeface="Consolas" panose="020B0609020204030204" pitchFamily="49" charset="0"/>
              </a:rPr>
              <a:t>assert_allclose</a:t>
            </a:r>
            <a:r>
              <a:rPr lang="en-GB" sz="2000" b="0" dirty="0">
                <a:effectLst/>
                <a:latin typeface="Consolas" panose="020B0609020204030204" pitchFamily="49" charset="0"/>
                <a:cs typeface="Consolas" panose="020B0609020204030204" pitchFamily="49" charset="0"/>
              </a:rPr>
              <a:t>(r, </a:t>
            </a:r>
            <a:r>
              <a:rPr lang="en-GB" sz="2000" b="0" dirty="0" err="1">
                <a:effectLst/>
                <a:latin typeface="Consolas" panose="020B0609020204030204" pitchFamily="49" charset="0"/>
                <a:cs typeface="Consolas" panose="020B0609020204030204" pitchFamily="49" charset="0"/>
              </a:rPr>
              <a:t>recovered_r</a:t>
            </a:r>
            <a:r>
              <a:rPr lang="en-GB" sz="2000" b="0" dirty="0">
                <a:effectLst/>
                <a:latin typeface="Consolas" panose="020B0609020204030204" pitchFamily="49" charset="0"/>
                <a:cs typeface="Consolas" panose="020B0609020204030204" pitchFamily="49" charset="0"/>
              </a:rPr>
              <a:t>, </a:t>
            </a:r>
            <a:r>
              <a:rPr lang="en-GB" sz="2000" b="0" dirty="0" err="1">
                <a:solidFill>
                  <a:srgbClr val="92D050"/>
                </a:solidFill>
                <a:effectLst/>
                <a:latin typeface="Consolas" panose="020B0609020204030204" pitchFamily="49" charset="0"/>
                <a:cs typeface="Consolas" panose="020B0609020204030204" pitchFamily="49" charset="0"/>
              </a:rPr>
              <a:t>atol</a:t>
            </a:r>
            <a:r>
              <a:rPr lang="en-GB" sz="2000" b="0" dirty="0">
                <a:effectLst/>
                <a:latin typeface="Consolas" panose="020B0609020204030204" pitchFamily="49" charset="0"/>
                <a:cs typeface="Consolas" panose="020B0609020204030204" pitchFamily="49" charset="0"/>
              </a:rPr>
              <a:t>=</a:t>
            </a:r>
            <a:r>
              <a:rPr lang="en-GB" sz="2000" b="1" dirty="0">
                <a:solidFill>
                  <a:srgbClr val="0000FF"/>
                </a:solidFill>
                <a:effectLst/>
                <a:latin typeface="Consolas" panose="020B0609020204030204" pitchFamily="49" charset="0"/>
                <a:cs typeface="Consolas" panose="020B0609020204030204" pitchFamily="49" charset="0"/>
              </a:rPr>
              <a:t>1e-3</a:t>
            </a:r>
            <a:r>
              <a:rPr lang="en-GB" sz="2000" b="0" dirty="0">
                <a:effectLst/>
                <a:latin typeface="Consolas" panose="020B0609020204030204" pitchFamily="49" charset="0"/>
                <a:cs typeface="Consolas" panose="020B0609020204030204" pitchFamily="49" charset="0"/>
              </a:rPr>
              <a:t>)</a:t>
            </a:r>
          </a:p>
        </p:txBody>
      </p:sp>
    </p:spTree>
    <p:extLst>
      <p:ext uri="{BB962C8B-B14F-4D97-AF65-F5344CB8AC3E}">
        <p14:creationId xmlns:p14="http://schemas.microsoft.com/office/powerpoint/2010/main" val="106929377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98DF7-5638-9045-BD48-E426C93887A9}"/>
              </a:ext>
            </a:extLst>
          </p:cNvPr>
          <p:cNvSpPr>
            <a:spLocks noGrp="1"/>
          </p:cNvSpPr>
          <p:nvPr>
            <p:ph type="title"/>
          </p:nvPr>
        </p:nvSpPr>
        <p:spPr/>
        <p:txBody>
          <a:bodyPr/>
          <a:lstStyle/>
          <a:p>
            <a:r>
              <a:rPr lang="en-DE" dirty="0"/>
              <a:t>Random Seeds and Reproducibility</a:t>
            </a:r>
          </a:p>
        </p:txBody>
      </p:sp>
      <p:sp>
        <p:nvSpPr>
          <p:cNvPr id="3" name="Content Placeholder 2">
            <a:extLst>
              <a:ext uri="{FF2B5EF4-FFF2-40B4-BE49-F238E27FC236}">
                <a16:creationId xmlns:a16="http://schemas.microsoft.com/office/drawing/2014/main" id="{A88E4B5F-912F-5243-875B-22AD058AD69D}"/>
              </a:ext>
            </a:extLst>
          </p:cNvPr>
          <p:cNvSpPr>
            <a:spLocks noGrp="1"/>
          </p:cNvSpPr>
          <p:nvPr>
            <p:ph idx="1"/>
          </p:nvPr>
        </p:nvSpPr>
        <p:spPr/>
        <p:txBody>
          <a:bodyPr/>
          <a:lstStyle/>
          <a:p>
            <a:r>
              <a:rPr lang="en-DE" dirty="0"/>
              <a:t>When running tests that involve radomness and some test doesn’t pass it is vital to be able to reproduce that test exactly!</a:t>
            </a:r>
          </a:p>
          <a:p>
            <a:r>
              <a:rPr lang="en-DE" dirty="0"/>
              <a:t>Computers produce pseudo-random numbers: setting a seed resets the basis for the random number generator</a:t>
            </a:r>
          </a:p>
          <a:p>
            <a:r>
              <a:rPr lang="en-DE" dirty="0"/>
              <a:t>This is essential for reproducibility</a:t>
            </a:r>
          </a:p>
          <a:p>
            <a:r>
              <a:rPr lang="en-GB" dirty="0"/>
              <a:t>A</a:t>
            </a:r>
            <a:r>
              <a:rPr lang="en-DE" dirty="0"/>
              <a:t>t a minimum, you should manually set the seed </a:t>
            </a:r>
            <a:r>
              <a:rPr lang="en-DE"/>
              <a:t>for </a:t>
            </a:r>
            <a:r>
              <a:rPr lang="en-US" dirty="0"/>
              <a:t>each of </a:t>
            </a:r>
            <a:r>
              <a:rPr lang="en-DE"/>
              <a:t>your random test</a:t>
            </a:r>
            <a:r>
              <a:rPr lang="en-US" dirty="0"/>
              <a:t>s</a:t>
            </a:r>
            <a:endParaRPr lang="en-DE" dirty="0"/>
          </a:p>
        </p:txBody>
      </p:sp>
      <p:sp>
        <p:nvSpPr>
          <p:cNvPr id="4" name="Date Placeholder 3">
            <a:extLst>
              <a:ext uri="{FF2B5EF4-FFF2-40B4-BE49-F238E27FC236}">
                <a16:creationId xmlns:a16="http://schemas.microsoft.com/office/drawing/2014/main" id="{067BFEB4-E600-9048-875D-D20F2AC618F0}"/>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D0EDE482-0C99-974F-9192-67416059FE1C}"/>
              </a:ext>
            </a:extLst>
          </p:cNvPr>
          <p:cNvSpPr>
            <a:spLocks noGrp="1"/>
          </p:cNvSpPr>
          <p:nvPr>
            <p:ph type="ftr" sz="quarter" idx="11"/>
          </p:nvPr>
        </p:nvSpPr>
        <p:spPr/>
        <p:txBody>
          <a:bodyPr/>
          <a:lstStyle/>
          <a:p>
            <a:r>
              <a:rPr lang="en-US"/>
              <a:t>Testing scientific code, v16.0</a:t>
            </a:r>
            <a:endParaRPr lang="en-US" dirty="0"/>
          </a:p>
        </p:txBody>
      </p:sp>
      <p:sp>
        <p:nvSpPr>
          <p:cNvPr id="6" name="TextBox 5">
            <a:extLst>
              <a:ext uri="{FF2B5EF4-FFF2-40B4-BE49-F238E27FC236}">
                <a16:creationId xmlns:a16="http://schemas.microsoft.com/office/drawing/2014/main" id="{E13E255F-F5D9-744B-9D99-5CA2F4AA59DD}"/>
              </a:ext>
            </a:extLst>
          </p:cNvPr>
          <p:cNvSpPr txBox="1"/>
          <p:nvPr/>
        </p:nvSpPr>
        <p:spPr>
          <a:xfrm>
            <a:off x="3287688" y="4864486"/>
            <a:ext cx="5503430" cy="923330"/>
          </a:xfrm>
          <a:prstGeom prst="rect">
            <a:avLst/>
          </a:prstGeom>
          <a:solidFill>
            <a:schemeClr val="bg1">
              <a:lumMod val="95000"/>
            </a:schemeClr>
          </a:solidFill>
        </p:spPr>
        <p:txBody>
          <a:bodyPr wrap="none" rtlCol="0">
            <a:spAutoFit/>
          </a:bodyPr>
          <a:lstStyle/>
          <a:p>
            <a:r>
              <a:rPr lang="en-GB" dirty="0">
                <a:latin typeface="Consolas" panose="020B0609020204030204" pitchFamily="49" charset="0"/>
                <a:cs typeface="Consolas" panose="020B0609020204030204" pitchFamily="49" charset="0"/>
              </a:rPr>
              <a:t>SEED </a:t>
            </a:r>
            <a:r>
              <a:rPr lang="en-GB" dirty="0">
                <a:solidFill>
                  <a:srgbClr val="333333"/>
                </a:solidFill>
                <a:latin typeface="Consolas" panose="020B0609020204030204" pitchFamily="49" charset="0"/>
                <a:cs typeface="Consolas" panose="020B0609020204030204" pitchFamily="49" charset="0"/>
              </a:rPr>
              <a:t>=</a:t>
            </a:r>
            <a:r>
              <a:rPr lang="en-GB" dirty="0">
                <a:latin typeface="Consolas" panose="020B0609020204030204" pitchFamily="49" charset="0"/>
                <a:cs typeface="Consolas" panose="020B0609020204030204" pitchFamily="49" charset="0"/>
              </a:rPr>
              <a:t> </a:t>
            </a:r>
            <a:r>
              <a:rPr lang="en-GB" b="1" dirty="0">
                <a:solidFill>
                  <a:srgbClr val="0000DD"/>
                </a:solidFill>
                <a:latin typeface="Consolas" panose="020B0609020204030204" pitchFamily="49" charset="0"/>
                <a:cs typeface="Consolas" panose="020B0609020204030204" pitchFamily="49" charset="0"/>
              </a:rPr>
              <a:t>42</a:t>
            </a:r>
            <a:r>
              <a:rPr lang="en-GB" dirty="0">
                <a:latin typeface="Consolas" panose="020B0609020204030204" pitchFamily="49" charset="0"/>
                <a:cs typeface="Consolas" panose="020B0609020204030204" pitchFamily="49" charset="0"/>
              </a:rPr>
              <a:t> </a:t>
            </a:r>
          </a:p>
          <a:p>
            <a:r>
              <a:rPr lang="en-CH" dirty="0">
                <a:latin typeface="Consolas" panose="020B0609020204030204" pitchFamily="49" charset="0"/>
                <a:cs typeface="Consolas" panose="020B0609020204030204" pitchFamily="49" charset="0"/>
              </a:rPr>
              <a:t>random_state = np.random.RandomState(SEED)</a:t>
            </a:r>
          </a:p>
          <a:p>
            <a:r>
              <a:rPr lang="en-CH" dirty="0">
                <a:latin typeface="Consolas" panose="020B0609020204030204" pitchFamily="49" charset="0"/>
                <a:cs typeface="Consolas" panose="020B0609020204030204" pitchFamily="49" charset="0"/>
              </a:rPr>
              <a:t>random_state.rand()</a:t>
            </a:r>
          </a:p>
        </p:txBody>
      </p:sp>
      <p:sp>
        <p:nvSpPr>
          <p:cNvPr id="7" name="Slide Number Placeholder 6">
            <a:extLst>
              <a:ext uri="{FF2B5EF4-FFF2-40B4-BE49-F238E27FC236}">
                <a16:creationId xmlns:a16="http://schemas.microsoft.com/office/drawing/2014/main" id="{9B26A5FA-83DE-A6D2-C1A7-65EE44C8D002}"/>
              </a:ext>
            </a:extLst>
          </p:cNvPr>
          <p:cNvSpPr>
            <a:spLocks noGrp="1"/>
          </p:cNvSpPr>
          <p:nvPr>
            <p:ph type="sldNum" sz="quarter" idx="12"/>
          </p:nvPr>
        </p:nvSpPr>
        <p:spPr/>
        <p:txBody>
          <a:bodyPr/>
          <a:lstStyle/>
          <a:p>
            <a:fld id="{EF79ADEA-B933-47CC-A4E9-04E6298B917C}" type="slidenum">
              <a:rPr lang="en-US" smtClean="0"/>
              <a:pPr/>
              <a:t>35</a:t>
            </a:fld>
            <a:endParaRPr lang="en-US"/>
          </a:p>
        </p:txBody>
      </p:sp>
    </p:spTree>
    <p:extLst>
      <p:ext uri="{BB962C8B-B14F-4D97-AF65-F5344CB8AC3E}">
        <p14:creationId xmlns:p14="http://schemas.microsoft.com/office/powerpoint/2010/main" val="12876867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EF265-BE39-9143-ACA3-F64DC2A5DE1D}"/>
              </a:ext>
            </a:extLst>
          </p:cNvPr>
          <p:cNvSpPr>
            <a:spLocks noGrp="1"/>
          </p:cNvSpPr>
          <p:nvPr>
            <p:ph type="title"/>
          </p:nvPr>
        </p:nvSpPr>
        <p:spPr/>
        <p:txBody>
          <a:bodyPr/>
          <a:lstStyle/>
          <a:p>
            <a:r>
              <a:rPr lang="en-DE" dirty="0"/>
              <a:t>A </a:t>
            </a:r>
            <a:r>
              <a:rPr lang="en-DE"/>
              <a:t>Pytest Solution</a:t>
            </a:r>
            <a:endParaRPr lang="en-DE" dirty="0"/>
          </a:p>
        </p:txBody>
      </p:sp>
      <p:sp>
        <p:nvSpPr>
          <p:cNvPr id="3" name="Content Placeholder 2">
            <a:extLst>
              <a:ext uri="{FF2B5EF4-FFF2-40B4-BE49-F238E27FC236}">
                <a16:creationId xmlns:a16="http://schemas.microsoft.com/office/drawing/2014/main" id="{0F26FFFB-9D64-EE4D-A985-F51537481E3C}"/>
              </a:ext>
            </a:extLst>
          </p:cNvPr>
          <p:cNvSpPr>
            <a:spLocks noGrp="1"/>
          </p:cNvSpPr>
          <p:nvPr>
            <p:ph idx="1"/>
          </p:nvPr>
        </p:nvSpPr>
        <p:spPr/>
        <p:txBody>
          <a:bodyPr/>
          <a:lstStyle/>
          <a:p>
            <a:r>
              <a:rPr lang="en-US" dirty="0"/>
              <a:t>N</a:t>
            </a:r>
            <a:r>
              <a:rPr lang="en-DE"/>
              <a:t>on-scientific </a:t>
            </a:r>
            <a:r>
              <a:rPr lang="en-DE" dirty="0"/>
              <a:t>coding uses random testing </a:t>
            </a:r>
            <a:r>
              <a:rPr lang="en-DE"/>
              <a:t>more rarely</a:t>
            </a:r>
            <a:r>
              <a:rPr lang="en-US" dirty="0"/>
              <a:t>, so there is no helper tools for that in pytest</a:t>
            </a:r>
            <a:endParaRPr lang="en-DE" dirty="0"/>
          </a:p>
          <a:p>
            <a:r>
              <a:rPr lang="en-US" dirty="0"/>
              <a:t>However, </a:t>
            </a:r>
            <a:r>
              <a:rPr lang="en-US" dirty="0" err="1"/>
              <a:t>i</a:t>
            </a:r>
            <a:r>
              <a:rPr lang="en-DE"/>
              <a:t>n scientific coding</a:t>
            </a:r>
            <a:r>
              <a:rPr lang="en-US" dirty="0"/>
              <a:t> it is quite common</a:t>
            </a:r>
            <a:endParaRPr lang="en-DE" dirty="0"/>
          </a:p>
          <a:p>
            <a:r>
              <a:rPr lang="en-DE" dirty="0"/>
              <a:t>What do we want?</a:t>
            </a:r>
          </a:p>
          <a:p>
            <a:pPr lvl="1"/>
            <a:r>
              <a:rPr lang="en-DE" dirty="0"/>
              <a:t>For each (random) test there should be a seed</a:t>
            </a:r>
          </a:p>
          <a:p>
            <a:pPr lvl="1"/>
            <a:r>
              <a:rPr lang="en-DE" dirty="0"/>
              <a:t>For each run of the test, the seed should be different</a:t>
            </a:r>
          </a:p>
          <a:p>
            <a:pPr lvl="1"/>
            <a:r>
              <a:rPr lang="en-GB" dirty="0"/>
              <a:t>T</a:t>
            </a:r>
            <a:r>
              <a:rPr lang="en-DE" dirty="0"/>
              <a:t>hat seed should be printed with the test result</a:t>
            </a:r>
          </a:p>
          <a:p>
            <a:pPr lvl="1"/>
            <a:r>
              <a:rPr lang="en-GB" dirty="0"/>
              <a:t>I</a:t>
            </a:r>
            <a:r>
              <a:rPr lang="en-DE" dirty="0"/>
              <a:t>t needs to be possible to explicitely run the test again with that seed!</a:t>
            </a:r>
          </a:p>
        </p:txBody>
      </p:sp>
      <p:sp>
        <p:nvSpPr>
          <p:cNvPr id="4" name="Date Placeholder 3">
            <a:extLst>
              <a:ext uri="{FF2B5EF4-FFF2-40B4-BE49-F238E27FC236}">
                <a16:creationId xmlns:a16="http://schemas.microsoft.com/office/drawing/2014/main" id="{71EA0052-A922-3C42-A831-D015ED172EB5}"/>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462DA3B7-CEDF-984B-A832-8462FC4C75F4}"/>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6EED3936-B68C-D3E5-63AC-2D34558BDA98}"/>
              </a:ext>
            </a:extLst>
          </p:cNvPr>
          <p:cNvSpPr>
            <a:spLocks noGrp="1"/>
          </p:cNvSpPr>
          <p:nvPr>
            <p:ph type="sldNum" sz="quarter" idx="12"/>
          </p:nvPr>
        </p:nvSpPr>
        <p:spPr/>
        <p:txBody>
          <a:bodyPr/>
          <a:lstStyle/>
          <a:p>
            <a:fld id="{EF79ADEA-B933-47CC-A4E9-04E6298B917C}" type="slidenum">
              <a:rPr lang="en-US" smtClean="0"/>
              <a:pPr/>
              <a:t>36</a:t>
            </a:fld>
            <a:endParaRPr lang="en-US"/>
          </a:p>
        </p:txBody>
      </p:sp>
    </p:spTree>
    <p:extLst>
      <p:ext uri="{BB962C8B-B14F-4D97-AF65-F5344CB8AC3E}">
        <p14:creationId xmlns:p14="http://schemas.microsoft.com/office/powerpoint/2010/main" val="216938676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98DF7-5638-9045-BD48-E426C93887A9}"/>
              </a:ext>
            </a:extLst>
          </p:cNvPr>
          <p:cNvSpPr>
            <a:spLocks noGrp="1"/>
          </p:cNvSpPr>
          <p:nvPr>
            <p:ph type="title"/>
          </p:nvPr>
        </p:nvSpPr>
        <p:spPr/>
        <p:txBody>
          <a:bodyPr/>
          <a:lstStyle/>
          <a:p>
            <a:r>
              <a:rPr lang="en-DE" dirty="0"/>
              <a:t>Fixtures (minimal solution)</a:t>
            </a:r>
          </a:p>
        </p:txBody>
      </p:sp>
      <p:sp>
        <p:nvSpPr>
          <p:cNvPr id="3" name="Content Placeholder 2">
            <a:extLst>
              <a:ext uri="{FF2B5EF4-FFF2-40B4-BE49-F238E27FC236}">
                <a16:creationId xmlns:a16="http://schemas.microsoft.com/office/drawing/2014/main" id="{A88E4B5F-912F-5243-875B-22AD058AD69D}"/>
              </a:ext>
            </a:extLst>
          </p:cNvPr>
          <p:cNvSpPr>
            <a:spLocks noGrp="1"/>
          </p:cNvSpPr>
          <p:nvPr>
            <p:ph idx="1"/>
          </p:nvPr>
        </p:nvSpPr>
        <p:spPr/>
        <p:txBody>
          <a:bodyPr>
            <a:normAutofit/>
          </a:bodyPr>
          <a:lstStyle/>
          <a:p>
            <a:r>
              <a:rPr lang="en-DE" dirty="0"/>
              <a:t>Fixtures are functions that are run before the tests </a:t>
            </a:r>
            <a:r>
              <a:rPr lang="en-DE"/>
              <a:t>are executed</a:t>
            </a:r>
            <a:endParaRPr lang="en-DE" dirty="0"/>
          </a:p>
        </p:txBody>
      </p:sp>
      <p:sp>
        <p:nvSpPr>
          <p:cNvPr id="4" name="Date Placeholder 3">
            <a:extLst>
              <a:ext uri="{FF2B5EF4-FFF2-40B4-BE49-F238E27FC236}">
                <a16:creationId xmlns:a16="http://schemas.microsoft.com/office/drawing/2014/main" id="{067BFEB4-E600-9048-875D-D20F2AC618F0}"/>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D0EDE482-0C99-974F-9192-67416059FE1C}"/>
              </a:ext>
            </a:extLst>
          </p:cNvPr>
          <p:cNvSpPr>
            <a:spLocks noGrp="1"/>
          </p:cNvSpPr>
          <p:nvPr>
            <p:ph type="ftr" sz="quarter" idx="11"/>
          </p:nvPr>
        </p:nvSpPr>
        <p:spPr/>
        <p:txBody>
          <a:bodyPr/>
          <a:lstStyle/>
          <a:p>
            <a:r>
              <a:rPr lang="en-US"/>
              <a:t>Testing scientific code, v16.0</a:t>
            </a:r>
            <a:endParaRPr lang="en-US" dirty="0"/>
          </a:p>
        </p:txBody>
      </p:sp>
      <p:sp>
        <p:nvSpPr>
          <p:cNvPr id="7" name="Slide Number Placeholder 6">
            <a:extLst>
              <a:ext uri="{FF2B5EF4-FFF2-40B4-BE49-F238E27FC236}">
                <a16:creationId xmlns:a16="http://schemas.microsoft.com/office/drawing/2014/main" id="{C1A5F193-1C7A-9F7D-762C-73AB4586DF6C}"/>
              </a:ext>
            </a:extLst>
          </p:cNvPr>
          <p:cNvSpPr>
            <a:spLocks noGrp="1"/>
          </p:cNvSpPr>
          <p:nvPr>
            <p:ph type="sldNum" sz="quarter" idx="12"/>
          </p:nvPr>
        </p:nvSpPr>
        <p:spPr/>
        <p:txBody>
          <a:bodyPr/>
          <a:lstStyle/>
          <a:p>
            <a:fld id="{EF79ADEA-B933-47CC-A4E9-04E6298B917C}" type="slidenum">
              <a:rPr lang="en-US" smtClean="0"/>
              <a:pPr/>
              <a:t>37</a:t>
            </a:fld>
            <a:endParaRPr lang="en-US"/>
          </a:p>
        </p:txBody>
      </p:sp>
      <p:sp>
        <p:nvSpPr>
          <p:cNvPr id="6" name="TextBox 5">
            <a:extLst>
              <a:ext uri="{FF2B5EF4-FFF2-40B4-BE49-F238E27FC236}">
                <a16:creationId xmlns:a16="http://schemas.microsoft.com/office/drawing/2014/main" id="{611C5DE2-1B21-D540-9A4E-7F245A136CC9}"/>
              </a:ext>
            </a:extLst>
          </p:cNvPr>
          <p:cNvSpPr txBox="1"/>
          <p:nvPr/>
        </p:nvSpPr>
        <p:spPr>
          <a:xfrm>
            <a:off x="1127448" y="2206645"/>
            <a:ext cx="6482952" cy="3970318"/>
          </a:xfrm>
          <a:prstGeom prst="rect">
            <a:avLst/>
          </a:prstGeom>
          <a:solidFill>
            <a:schemeClr val="bg1">
              <a:lumMod val="95000"/>
            </a:schemeClr>
          </a:solidFill>
        </p:spPr>
        <p:txBody>
          <a:bodyPr wrap="square" rtlCol="0">
            <a:spAutoFit/>
          </a:bodyPr>
          <a:lstStyle/>
          <a:p>
            <a:r>
              <a:rPr lang="en-GB" sz="1800" b="1" noProof="1">
                <a:solidFill>
                  <a:srgbClr val="008800"/>
                </a:solidFill>
                <a:latin typeface="Consolas" panose="020B0609020204030204" pitchFamily="49" charset="0"/>
                <a:cs typeface="Consolas" panose="020B0609020204030204" pitchFamily="49" charset="0"/>
              </a:rPr>
              <a:t>import</a:t>
            </a:r>
            <a:r>
              <a:rPr lang="en-GB" sz="1800" noProof="1">
                <a:latin typeface="Consolas" panose="020B0609020204030204" pitchFamily="49" charset="0"/>
                <a:cs typeface="Consolas" panose="020B0609020204030204" pitchFamily="49" charset="0"/>
              </a:rPr>
              <a:t> </a:t>
            </a:r>
            <a:r>
              <a:rPr lang="en-GB" sz="1800" b="1" noProof="1">
                <a:solidFill>
                  <a:srgbClr val="0E84B5"/>
                </a:solidFill>
                <a:latin typeface="Consolas" panose="020B0609020204030204" pitchFamily="49" charset="0"/>
                <a:cs typeface="Consolas" panose="020B0609020204030204" pitchFamily="49" charset="0"/>
              </a:rPr>
              <a:t>numpy</a:t>
            </a:r>
            <a:r>
              <a:rPr lang="en-GB" sz="1800" noProof="1">
                <a:latin typeface="Consolas" panose="020B0609020204030204" pitchFamily="49" charset="0"/>
                <a:cs typeface="Consolas" panose="020B0609020204030204" pitchFamily="49" charset="0"/>
              </a:rPr>
              <a:t> </a:t>
            </a:r>
            <a:r>
              <a:rPr lang="en-GB" sz="1800" b="1" noProof="1">
                <a:solidFill>
                  <a:srgbClr val="008800"/>
                </a:solidFill>
                <a:latin typeface="Consolas" panose="020B0609020204030204" pitchFamily="49" charset="0"/>
                <a:cs typeface="Consolas" panose="020B0609020204030204" pitchFamily="49" charset="0"/>
              </a:rPr>
              <a:t>as</a:t>
            </a:r>
            <a:r>
              <a:rPr lang="en-GB" sz="1800" noProof="1">
                <a:latin typeface="Consolas" panose="020B0609020204030204" pitchFamily="49" charset="0"/>
                <a:cs typeface="Consolas" panose="020B0609020204030204" pitchFamily="49" charset="0"/>
              </a:rPr>
              <a:t> </a:t>
            </a:r>
            <a:r>
              <a:rPr lang="en-GB" sz="1800" b="1" noProof="1">
                <a:solidFill>
                  <a:srgbClr val="0E84B5"/>
                </a:solidFill>
                <a:latin typeface="Consolas" panose="020B0609020204030204" pitchFamily="49" charset="0"/>
                <a:cs typeface="Consolas" panose="020B0609020204030204" pitchFamily="49" charset="0"/>
              </a:rPr>
              <a:t>np</a:t>
            </a:r>
            <a:r>
              <a:rPr lang="en-GB" sz="1800" noProof="1">
                <a:latin typeface="Consolas" panose="020B0609020204030204" pitchFamily="49" charset="0"/>
                <a:cs typeface="Consolas" panose="020B0609020204030204" pitchFamily="49" charset="0"/>
              </a:rPr>
              <a:t> </a:t>
            </a:r>
          </a:p>
          <a:p>
            <a:r>
              <a:rPr lang="en-GB" sz="1800" b="1" noProof="1">
                <a:solidFill>
                  <a:srgbClr val="008800"/>
                </a:solidFill>
                <a:latin typeface="Consolas" panose="020B0609020204030204" pitchFamily="49" charset="0"/>
                <a:cs typeface="Consolas" panose="020B0609020204030204" pitchFamily="49" charset="0"/>
              </a:rPr>
              <a:t>import</a:t>
            </a:r>
            <a:r>
              <a:rPr lang="en-GB" sz="1800" noProof="1">
                <a:latin typeface="Consolas" panose="020B0609020204030204" pitchFamily="49" charset="0"/>
                <a:cs typeface="Consolas" panose="020B0609020204030204" pitchFamily="49" charset="0"/>
              </a:rPr>
              <a:t> </a:t>
            </a:r>
            <a:r>
              <a:rPr lang="en-GB" sz="1800" b="1" noProof="1">
                <a:solidFill>
                  <a:srgbClr val="0E84B5"/>
                </a:solidFill>
                <a:latin typeface="Consolas" panose="020B0609020204030204" pitchFamily="49" charset="0"/>
                <a:cs typeface="Consolas" panose="020B0609020204030204" pitchFamily="49" charset="0"/>
              </a:rPr>
              <a:t>pytest</a:t>
            </a:r>
            <a:r>
              <a:rPr lang="en-GB" sz="1800" noProof="1">
                <a:latin typeface="Consolas" panose="020B0609020204030204" pitchFamily="49" charset="0"/>
                <a:cs typeface="Consolas" panose="020B0609020204030204" pitchFamily="49" charset="0"/>
              </a:rPr>
              <a:t> </a:t>
            </a:r>
          </a:p>
          <a:p>
            <a:endParaRPr lang="en-GB" sz="1800" noProof="1">
              <a:solidFill>
                <a:srgbClr val="888888"/>
              </a:solidFill>
              <a:latin typeface="Consolas" panose="020B0609020204030204" pitchFamily="49" charset="0"/>
              <a:cs typeface="Consolas" panose="020B0609020204030204" pitchFamily="49" charset="0"/>
            </a:endParaRPr>
          </a:p>
          <a:p>
            <a:r>
              <a:rPr lang="en-GB" sz="1800" noProof="1">
                <a:solidFill>
                  <a:srgbClr val="888888"/>
                </a:solidFill>
                <a:latin typeface="Consolas" panose="020B0609020204030204" pitchFamily="49" charset="0"/>
                <a:cs typeface="Consolas" panose="020B0609020204030204" pitchFamily="49" charset="0"/>
              </a:rPr>
              <a:t># set the random seed for once here</a:t>
            </a:r>
            <a:r>
              <a:rPr lang="en-GB" sz="1800" noProof="1">
                <a:latin typeface="Consolas" panose="020B0609020204030204" pitchFamily="49" charset="0"/>
                <a:cs typeface="Consolas" panose="020B0609020204030204" pitchFamily="49" charset="0"/>
              </a:rPr>
              <a:t> </a:t>
            </a:r>
          </a:p>
          <a:p>
            <a:r>
              <a:rPr lang="en-GB" sz="1800" noProof="1">
                <a:latin typeface="Consolas" panose="020B0609020204030204" pitchFamily="49" charset="0"/>
                <a:cs typeface="Consolas" panose="020B0609020204030204" pitchFamily="49" charset="0"/>
              </a:rPr>
              <a:t>SEED </a:t>
            </a:r>
            <a:r>
              <a:rPr lang="en-GB" sz="1800" noProof="1">
                <a:solidFill>
                  <a:srgbClr val="333333"/>
                </a:solidFill>
                <a:latin typeface="Consolas" panose="020B0609020204030204" pitchFamily="49" charset="0"/>
                <a:cs typeface="Consolas" panose="020B0609020204030204" pitchFamily="49" charset="0"/>
              </a:rPr>
              <a:t>=</a:t>
            </a:r>
            <a:r>
              <a:rPr lang="en-GB" sz="1800" noProof="1">
                <a:latin typeface="Consolas" panose="020B0609020204030204" pitchFamily="49" charset="0"/>
                <a:cs typeface="Consolas" panose="020B0609020204030204" pitchFamily="49" charset="0"/>
              </a:rPr>
              <a:t> np</a:t>
            </a:r>
            <a:r>
              <a:rPr lang="en-GB" sz="1800" noProof="1">
                <a:solidFill>
                  <a:srgbClr val="333333"/>
                </a:solidFill>
                <a:latin typeface="Consolas" panose="020B0609020204030204" pitchFamily="49" charset="0"/>
                <a:cs typeface="Consolas" panose="020B0609020204030204" pitchFamily="49" charset="0"/>
              </a:rPr>
              <a:t>.</a:t>
            </a:r>
            <a:r>
              <a:rPr lang="en-GB" sz="1800" noProof="1">
                <a:latin typeface="Consolas" panose="020B0609020204030204" pitchFamily="49" charset="0"/>
                <a:cs typeface="Consolas" panose="020B0609020204030204" pitchFamily="49" charset="0"/>
              </a:rPr>
              <a:t>random</a:t>
            </a:r>
            <a:r>
              <a:rPr lang="en-GB" sz="1800" noProof="1">
                <a:solidFill>
                  <a:srgbClr val="333333"/>
                </a:solidFill>
                <a:latin typeface="Consolas" panose="020B0609020204030204" pitchFamily="49" charset="0"/>
                <a:cs typeface="Consolas" panose="020B0609020204030204" pitchFamily="49" charset="0"/>
              </a:rPr>
              <a:t>.</a:t>
            </a:r>
            <a:r>
              <a:rPr lang="en-GB" sz="1800" noProof="1">
                <a:latin typeface="Consolas" panose="020B0609020204030204" pitchFamily="49" charset="0"/>
                <a:cs typeface="Consolas" panose="020B0609020204030204" pitchFamily="49" charset="0"/>
              </a:rPr>
              <a:t>randint(</a:t>
            </a:r>
            <a:r>
              <a:rPr lang="en-GB" sz="1800" b="1" noProof="1">
                <a:solidFill>
                  <a:srgbClr val="0000DD"/>
                </a:solidFill>
                <a:latin typeface="Consolas" panose="020B0609020204030204" pitchFamily="49" charset="0"/>
                <a:cs typeface="Consolas" panose="020B0609020204030204" pitchFamily="49" charset="0"/>
              </a:rPr>
              <a:t>0</a:t>
            </a:r>
            <a:r>
              <a:rPr lang="en-GB" sz="1800" noProof="1">
                <a:latin typeface="Consolas" panose="020B0609020204030204" pitchFamily="49" charset="0"/>
                <a:cs typeface="Consolas" panose="020B0609020204030204" pitchFamily="49" charset="0"/>
              </a:rPr>
              <a:t>, </a:t>
            </a:r>
            <a:r>
              <a:rPr lang="en-GB" sz="1800" b="1" noProof="1">
                <a:solidFill>
                  <a:srgbClr val="0000DD"/>
                </a:solidFill>
                <a:latin typeface="Consolas" panose="020B0609020204030204" pitchFamily="49" charset="0"/>
                <a:cs typeface="Consolas" panose="020B0609020204030204" pitchFamily="49" charset="0"/>
              </a:rPr>
              <a:t>2</a:t>
            </a:r>
            <a:r>
              <a:rPr lang="en-GB" sz="1800" noProof="1">
                <a:solidFill>
                  <a:srgbClr val="333333"/>
                </a:solidFill>
                <a:latin typeface="Consolas" panose="020B0609020204030204" pitchFamily="49" charset="0"/>
                <a:cs typeface="Consolas" panose="020B0609020204030204" pitchFamily="49" charset="0"/>
              </a:rPr>
              <a:t>**</a:t>
            </a:r>
            <a:r>
              <a:rPr lang="en-GB" sz="1800" b="1" noProof="1">
                <a:solidFill>
                  <a:srgbClr val="0000DD"/>
                </a:solidFill>
                <a:latin typeface="Consolas" panose="020B0609020204030204" pitchFamily="49" charset="0"/>
                <a:cs typeface="Consolas" panose="020B0609020204030204" pitchFamily="49" charset="0"/>
              </a:rPr>
              <a:t>31</a:t>
            </a:r>
            <a:r>
              <a:rPr lang="en-GB" sz="1800" noProof="1">
                <a:latin typeface="Consolas" panose="020B0609020204030204" pitchFamily="49" charset="0"/>
                <a:cs typeface="Consolas" panose="020B0609020204030204" pitchFamily="49" charset="0"/>
              </a:rPr>
              <a:t>)</a:t>
            </a:r>
          </a:p>
          <a:p>
            <a:endParaRPr lang="en-GB" sz="1800" b="1" noProof="1">
              <a:solidFill>
                <a:srgbClr val="555555"/>
              </a:solidFill>
              <a:latin typeface="Consolas" panose="020B0609020204030204" pitchFamily="49" charset="0"/>
              <a:cs typeface="Consolas" panose="020B0609020204030204" pitchFamily="49" charset="0"/>
            </a:endParaRPr>
          </a:p>
          <a:p>
            <a:r>
              <a:rPr lang="en-GB" sz="1800" b="1" noProof="1">
                <a:solidFill>
                  <a:srgbClr val="555555"/>
                </a:solidFill>
                <a:latin typeface="Consolas" panose="020B0609020204030204" pitchFamily="49" charset="0"/>
                <a:cs typeface="Consolas" panose="020B0609020204030204" pitchFamily="49" charset="0"/>
              </a:rPr>
              <a:t>@pytest.fixture</a:t>
            </a:r>
            <a:endParaRPr lang="en-GB" sz="1800" noProof="1">
              <a:latin typeface="Consolas" panose="020B0609020204030204" pitchFamily="49" charset="0"/>
              <a:cs typeface="Consolas" panose="020B0609020204030204" pitchFamily="49" charset="0"/>
            </a:endParaRPr>
          </a:p>
          <a:p>
            <a:r>
              <a:rPr lang="en-GB" sz="1800" b="1" noProof="1">
                <a:solidFill>
                  <a:srgbClr val="008800"/>
                </a:solidFill>
                <a:latin typeface="Consolas" panose="020B0609020204030204" pitchFamily="49" charset="0"/>
                <a:cs typeface="Consolas" panose="020B0609020204030204" pitchFamily="49" charset="0"/>
              </a:rPr>
              <a:t>def</a:t>
            </a:r>
            <a:r>
              <a:rPr lang="en-GB" sz="1800" noProof="1">
                <a:latin typeface="Consolas" panose="020B0609020204030204" pitchFamily="49" charset="0"/>
                <a:cs typeface="Consolas" panose="020B0609020204030204" pitchFamily="49" charset="0"/>
              </a:rPr>
              <a:t> </a:t>
            </a:r>
            <a:r>
              <a:rPr lang="en-GB" sz="1800" b="1" noProof="1">
                <a:solidFill>
                  <a:srgbClr val="0066BB"/>
                </a:solidFill>
                <a:highlight>
                  <a:srgbClr val="FFFF00"/>
                </a:highlight>
                <a:latin typeface="Consolas" panose="020B0609020204030204" pitchFamily="49" charset="0"/>
                <a:cs typeface="Consolas" panose="020B0609020204030204" pitchFamily="49" charset="0"/>
              </a:rPr>
              <a:t>random_state</a:t>
            </a:r>
            <a:r>
              <a:rPr lang="en-GB" sz="1800" noProof="1">
                <a:latin typeface="Consolas" panose="020B0609020204030204" pitchFamily="49" charset="0"/>
                <a:cs typeface="Consolas" panose="020B0609020204030204" pitchFamily="49" charset="0"/>
              </a:rPr>
              <a:t>(): </a:t>
            </a:r>
          </a:p>
          <a:p>
            <a:r>
              <a:rPr lang="en-GB" sz="1800" b="1" noProof="1">
                <a:solidFill>
                  <a:srgbClr val="008800"/>
                </a:solidFill>
                <a:latin typeface="Consolas" panose="020B0609020204030204" pitchFamily="49" charset="0"/>
                <a:cs typeface="Consolas" panose="020B0609020204030204" pitchFamily="49" charset="0"/>
              </a:rPr>
              <a:t>	print</a:t>
            </a:r>
            <a:r>
              <a:rPr lang="en-GB" sz="1800" noProof="1">
                <a:latin typeface="Consolas" panose="020B0609020204030204" pitchFamily="49" charset="0"/>
                <a:cs typeface="Consolas" panose="020B0609020204030204" pitchFamily="49" charset="0"/>
              </a:rPr>
              <a:t>(f'Using seed {SEED}')</a:t>
            </a:r>
          </a:p>
          <a:p>
            <a:r>
              <a:rPr lang="en-GB" sz="1800" noProof="1">
                <a:latin typeface="Consolas" panose="020B0609020204030204" pitchFamily="49" charset="0"/>
                <a:cs typeface="Consolas" panose="020B0609020204030204" pitchFamily="49" charset="0"/>
              </a:rPr>
              <a:t>	random_state = np.random.RandomState(SEED)</a:t>
            </a:r>
          </a:p>
          <a:p>
            <a:r>
              <a:rPr lang="en-GB" sz="1800" noProof="1">
                <a:latin typeface="Consolas" panose="020B0609020204030204" pitchFamily="49" charset="0"/>
                <a:cs typeface="Consolas" panose="020B0609020204030204" pitchFamily="49" charset="0"/>
              </a:rPr>
              <a:t>	return random_state</a:t>
            </a:r>
          </a:p>
          <a:p>
            <a:endParaRPr lang="en-GB" sz="1800" noProof="1">
              <a:latin typeface="Consolas" panose="020B0609020204030204" pitchFamily="49" charset="0"/>
              <a:cs typeface="Consolas" panose="020B0609020204030204" pitchFamily="49" charset="0"/>
            </a:endParaRPr>
          </a:p>
          <a:p>
            <a:r>
              <a:rPr lang="en-GB" sz="1800" b="1" noProof="1">
                <a:solidFill>
                  <a:srgbClr val="008800"/>
                </a:solidFill>
                <a:latin typeface="Consolas" panose="020B0609020204030204" pitchFamily="49" charset="0"/>
                <a:cs typeface="Consolas" panose="020B0609020204030204" pitchFamily="49" charset="0"/>
              </a:rPr>
              <a:t>def</a:t>
            </a:r>
            <a:r>
              <a:rPr lang="en-GB" sz="1800" noProof="1">
                <a:latin typeface="Consolas" panose="020B0609020204030204" pitchFamily="49" charset="0"/>
                <a:cs typeface="Consolas" panose="020B0609020204030204" pitchFamily="49" charset="0"/>
              </a:rPr>
              <a:t> </a:t>
            </a:r>
            <a:r>
              <a:rPr lang="en-GB" sz="1800" b="1" noProof="1">
                <a:solidFill>
                  <a:srgbClr val="0066BB"/>
                </a:solidFill>
                <a:latin typeface="Consolas" panose="020B0609020204030204" pitchFamily="49" charset="0"/>
                <a:cs typeface="Consolas" panose="020B0609020204030204" pitchFamily="49" charset="0"/>
              </a:rPr>
              <a:t>test_something</a:t>
            </a:r>
            <a:r>
              <a:rPr lang="en-GB" sz="1800" noProof="1">
                <a:latin typeface="Consolas" panose="020B0609020204030204" pitchFamily="49" charset="0"/>
                <a:cs typeface="Consolas" panose="020B0609020204030204" pitchFamily="49" charset="0"/>
              </a:rPr>
              <a:t>(</a:t>
            </a:r>
            <a:r>
              <a:rPr lang="en-GB" sz="1800" noProof="1">
                <a:highlight>
                  <a:srgbClr val="FFFF00"/>
                </a:highlight>
                <a:latin typeface="Consolas" panose="020B0609020204030204" pitchFamily="49" charset="0"/>
                <a:cs typeface="Consolas" panose="020B0609020204030204" pitchFamily="49" charset="0"/>
              </a:rPr>
              <a:t>random_state</a:t>
            </a:r>
            <a:r>
              <a:rPr lang="en-GB" sz="1800" noProof="1">
                <a:latin typeface="Consolas" panose="020B0609020204030204" pitchFamily="49" charset="0"/>
                <a:cs typeface="Consolas" panose="020B0609020204030204" pitchFamily="49" charset="0"/>
              </a:rPr>
              <a:t>):</a:t>
            </a:r>
            <a:br>
              <a:rPr lang="en-GB" sz="1800" noProof="1">
                <a:latin typeface="Consolas" panose="020B0609020204030204" pitchFamily="49" charset="0"/>
                <a:cs typeface="Consolas" panose="020B0609020204030204" pitchFamily="49" charset="0"/>
              </a:rPr>
            </a:br>
            <a:r>
              <a:rPr lang="en-GB" sz="1800" noProof="1">
                <a:latin typeface="Consolas" panose="020B0609020204030204" pitchFamily="49" charset="0"/>
                <a:cs typeface="Consolas" panose="020B0609020204030204" pitchFamily="49" charset="0"/>
              </a:rPr>
              <a:t>	random_state.rand()</a:t>
            </a:r>
          </a:p>
        </p:txBody>
      </p:sp>
      <p:sp>
        <p:nvSpPr>
          <p:cNvPr id="9" name="TextBox 8">
            <a:extLst>
              <a:ext uri="{FF2B5EF4-FFF2-40B4-BE49-F238E27FC236}">
                <a16:creationId xmlns:a16="http://schemas.microsoft.com/office/drawing/2014/main" id="{944A8C21-7F8F-A485-0F42-B757716F9B93}"/>
              </a:ext>
            </a:extLst>
          </p:cNvPr>
          <p:cNvSpPr txBox="1"/>
          <p:nvPr/>
        </p:nvSpPr>
        <p:spPr>
          <a:xfrm>
            <a:off x="8116758" y="3573016"/>
            <a:ext cx="3405828" cy="2308324"/>
          </a:xfrm>
          <a:prstGeom prst="rect">
            <a:avLst/>
          </a:prstGeom>
          <a:solidFill>
            <a:schemeClr val="accent1">
              <a:lumMod val="20000"/>
              <a:lumOff val="80000"/>
            </a:schemeClr>
          </a:solidFill>
          <a:ln>
            <a:noFill/>
          </a:ln>
        </p:spPr>
        <p:txBody>
          <a:bodyPr wrap="square" rtlCol="0">
            <a:spAutoFit/>
          </a:bodyPr>
          <a:lstStyle/>
          <a:p>
            <a:r>
              <a:rPr lang="en-CH" dirty="0"/>
              <a:t>If an input argument of a test matches the name of a fixture, then the fixture is called and the return value assigned to the argument.</a:t>
            </a:r>
          </a:p>
          <a:p>
            <a:endParaRPr lang="en-CH" dirty="0"/>
          </a:p>
          <a:p>
            <a:r>
              <a:rPr lang="en-CH" dirty="0"/>
              <a:t>pytest handles that automatically as part of running the test suite</a:t>
            </a:r>
          </a:p>
        </p:txBody>
      </p:sp>
      <p:cxnSp>
        <p:nvCxnSpPr>
          <p:cNvPr id="10" name="Straight Arrow Connector 9">
            <a:extLst>
              <a:ext uri="{FF2B5EF4-FFF2-40B4-BE49-F238E27FC236}">
                <a16:creationId xmlns:a16="http://schemas.microsoft.com/office/drawing/2014/main" id="{D019FEA2-2D1D-D2C5-BB65-2875A4F34C11}"/>
              </a:ext>
            </a:extLst>
          </p:cNvPr>
          <p:cNvCxnSpPr>
            <a:cxnSpLocks/>
          </p:cNvCxnSpPr>
          <p:nvPr/>
        </p:nvCxnSpPr>
        <p:spPr>
          <a:xfrm flipH="1" flipV="1">
            <a:off x="4142329" y="4293096"/>
            <a:ext cx="3694213" cy="1194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7934F806-35ED-F796-BC42-5981521507BC}"/>
              </a:ext>
            </a:extLst>
          </p:cNvPr>
          <p:cNvCxnSpPr>
            <a:cxnSpLocks/>
          </p:cNvCxnSpPr>
          <p:nvPr/>
        </p:nvCxnSpPr>
        <p:spPr>
          <a:xfrm flipH="1">
            <a:off x="5413040" y="5113042"/>
            <a:ext cx="2592288" cy="49977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37687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DAB49-561F-024B-AF4C-BA8A10C46894}"/>
              </a:ext>
            </a:extLst>
          </p:cNvPr>
          <p:cNvSpPr>
            <a:spLocks noGrp="1"/>
          </p:cNvSpPr>
          <p:nvPr>
            <p:ph type="title"/>
          </p:nvPr>
        </p:nvSpPr>
        <p:spPr/>
        <p:txBody>
          <a:bodyPr/>
          <a:lstStyle/>
          <a:p>
            <a:r>
              <a:rPr lang="en-DE" dirty="0"/>
              <a:t>Hands On!</a:t>
            </a:r>
          </a:p>
        </p:txBody>
      </p:sp>
      <p:sp>
        <p:nvSpPr>
          <p:cNvPr id="3" name="Content Placeholder 2">
            <a:extLst>
              <a:ext uri="{FF2B5EF4-FFF2-40B4-BE49-F238E27FC236}">
                <a16:creationId xmlns:a16="http://schemas.microsoft.com/office/drawing/2014/main" id="{DA4DEA4B-4889-794D-92F4-077D71E7009B}"/>
              </a:ext>
            </a:extLst>
          </p:cNvPr>
          <p:cNvSpPr>
            <a:spLocks noGrp="1"/>
          </p:cNvSpPr>
          <p:nvPr>
            <p:ph idx="1"/>
          </p:nvPr>
        </p:nvSpPr>
        <p:spPr/>
        <p:txBody>
          <a:bodyPr/>
          <a:lstStyle/>
          <a:p>
            <a:pPr marL="731520" lvl="1" indent="-457200">
              <a:buFont typeface="+mj-lt"/>
              <a:buAutoNum type="alphaLcParenR"/>
            </a:pPr>
            <a:r>
              <a:rPr lang="en-GB" dirty="0">
                <a:solidFill>
                  <a:schemeClr val="bg1">
                    <a:lumMod val="75000"/>
                  </a:schemeClr>
                </a:solidFill>
              </a:rPr>
              <a:t>Write a randomized test that checks that</a:t>
            </a:r>
            <a:r>
              <a:rPr lang="en-US" dirty="0">
                <a:solidFill>
                  <a:schemeClr val="bg1">
                    <a:lumMod val="75000"/>
                  </a:schemeClr>
                </a:solidFill>
              </a:rPr>
              <a:t> </a:t>
            </a:r>
            <a:r>
              <a:rPr lang="en-US" sz="2000" dirty="0">
                <a:solidFill>
                  <a:schemeClr val="bg1">
                    <a:lumMod val="75000"/>
                  </a:schemeClr>
                </a:solidFill>
                <a:latin typeface="Consolas" panose="020B0609020204030204" pitchFamily="49" charset="0"/>
                <a:cs typeface="Consolas" panose="020B0609020204030204" pitchFamily="49" charset="0"/>
              </a:rPr>
              <a:t>fit_r</a:t>
            </a:r>
            <a:r>
              <a:rPr lang="en-US" dirty="0">
                <a:solidFill>
                  <a:schemeClr val="bg1">
                    <a:lumMod val="75000"/>
                  </a:schemeClr>
                </a:solidFill>
              </a:rPr>
              <a:t> can recover </a:t>
            </a:r>
            <a:r>
              <a:rPr lang="en-US" sz="2000" dirty="0">
                <a:solidFill>
                  <a:schemeClr val="bg1">
                    <a:lumMod val="75000"/>
                  </a:schemeClr>
                </a:solidFill>
                <a:latin typeface="Consolas" panose="020B0609020204030204" pitchFamily="49" charset="0"/>
                <a:cs typeface="Consolas" panose="020B0609020204030204" pitchFamily="49" charset="0"/>
              </a:rPr>
              <a:t>r</a:t>
            </a:r>
            <a:r>
              <a:rPr lang="en-US" dirty="0">
                <a:solidFill>
                  <a:schemeClr val="bg1">
                    <a:lumMod val="75000"/>
                  </a:schemeClr>
                </a:solidFill>
              </a:rPr>
              <a:t> for any random value of </a:t>
            </a:r>
            <a:r>
              <a:rPr lang="en-US" sz="2000" dirty="0">
                <a:solidFill>
                  <a:schemeClr val="bg1">
                    <a:lumMod val="75000"/>
                  </a:schemeClr>
                </a:solidFill>
                <a:latin typeface="Consolas" panose="020B0609020204030204" pitchFamily="49" charset="0"/>
                <a:cs typeface="Consolas" panose="020B0609020204030204" pitchFamily="49" charset="0"/>
              </a:rPr>
              <a:t>x0</a:t>
            </a:r>
            <a:r>
              <a:rPr lang="en-US" dirty="0">
                <a:solidFill>
                  <a:schemeClr val="bg1">
                    <a:lumMod val="75000"/>
                  </a:schemeClr>
                </a:solidFill>
              </a:rPr>
              <a:t> and </a:t>
            </a:r>
            <a:r>
              <a:rPr lang="en-US" sz="2000" dirty="0">
                <a:solidFill>
                  <a:schemeClr val="bg1">
                    <a:lumMod val="75000"/>
                  </a:schemeClr>
                </a:solidFill>
                <a:latin typeface="Consolas" panose="020B0609020204030204" pitchFamily="49" charset="0"/>
                <a:cs typeface="Consolas" panose="020B0609020204030204" pitchFamily="49" charset="0"/>
              </a:rPr>
              <a:t>r</a:t>
            </a:r>
            <a:endParaRPr lang="en-US" dirty="0">
              <a:solidFill>
                <a:schemeClr val="bg1">
                  <a:lumMod val="75000"/>
                </a:schemeClr>
              </a:solidFill>
            </a:endParaRPr>
          </a:p>
          <a:p>
            <a:pPr marL="731520" lvl="1" indent="-457200">
              <a:buFont typeface="+mj-lt"/>
              <a:buAutoNum type="alphaLcParenR"/>
            </a:pPr>
            <a:r>
              <a:rPr lang="en-GB" dirty="0"/>
              <a:t>A</a:t>
            </a:r>
            <a:r>
              <a:rPr lang="en-DE" dirty="0"/>
              <a:t>dd a fixture at the top of your test file, that lets you print the seed to the console.</a:t>
            </a:r>
          </a:p>
        </p:txBody>
      </p:sp>
      <p:sp>
        <p:nvSpPr>
          <p:cNvPr id="4" name="Date Placeholder 3">
            <a:extLst>
              <a:ext uri="{FF2B5EF4-FFF2-40B4-BE49-F238E27FC236}">
                <a16:creationId xmlns:a16="http://schemas.microsoft.com/office/drawing/2014/main" id="{12B552E7-3766-9546-8268-91FA68499160}"/>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08E7166C-2C8A-1048-8FB2-2D9870472E1B}"/>
              </a:ext>
            </a:extLst>
          </p:cNvPr>
          <p:cNvSpPr>
            <a:spLocks noGrp="1"/>
          </p:cNvSpPr>
          <p:nvPr>
            <p:ph type="ftr" sz="quarter" idx="11"/>
          </p:nvPr>
        </p:nvSpPr>
        <p:spPr/>
        <p:txBody>
          <a:bodyPr/>
          <a:lstStyle/>
          <a:p>
            <a:r>
              <a:rPr lang="en-US"/>
              <a:t>Testing scientific code, v16.0</a:t>
            </a:r>
            <a:endParaRPr lang="en-US" dirty="0"/>
          </a:p>
        </p:txBody>
      </p:sp>
      <p:pic>
        <p:nvPicPr>
          <p:cNvPr id="9" name="Picture 8">
            <a:extLst>
              <a:ext uri="{FF2B5EF4-FFF2-40B4-BE49-F238E27FC236}">
                <a16:creationId xmlns:a16="http://schemas.microsoft.com/office/drawing/2014/main" id="{4975D263-7566-784F-96BF-BF732437D7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3776" y="3830873"/>
            <a:ext cx="8604448" cy="823955"/>
          </a:xfrm>
          <a:prstGeom prst="rect">
            <a:avLst/>
          </a:prstGeom>
        </p:spPr>
      </p:pic>
      <p:sp>
        <p:nvSpPr>
          <p:cNvPr id="10" name="Rectangle 9">
            <a:extLst>
              <a:ext uri="{FF2B5EF4-FFF2-40B4-BE49-F238E27FC236}">
                <a16:creationId xmlns:a16="http://schemas.microsoft.com/office/drawing/2014/main" id="{4A7EB49F-093E-6249-81F1-35AF341FFFC8}"/>
              </a:ext>
            </a:extLst>
          </p:cNvPr>
          <p:cNvSpPr/>
          <p:nvPr/>
        </p:nvSpPr>
        <p:spPr>
          <a:xfrm>
            <a:off x="1847528" y="4391747"/>
            <a:ext cx="2448272" cy="261389"/>
          </a:xfrm>
          <a:prstGeom prst="rect">
            <a:avLst/>
          </a:prstGeom>
          <a:noFill/>
          <a:ln w="444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
        <p:nvSpPr>
          <p:cNvPr id="6" name="Slide Number Placeholder 5">
            <a:extLst>
              <a:ext uri="{FF2B5EF4-FFF2-40B4-BE49-F238E27FC236}">
                <a16:creationId xmlns:a16="http://schemas.microsoft.com/office/drawing/2014/main" id="{A09F997B-E0EB-BA20-A229-96A0BF9170FF}"/>
              </a:ext>
            </a:extLst>
          </p:cNvPr>
          <p:cNvSpPr>
            <a:spLocks noGrp="1"/>
          </p:cNvSpPr>
          <p:nvPr>
            <p:ph type="sldNum" sz="quarter" idx="12"/>
          </p:nvPr>
        </p:nvSpPr>
        <p:spPr/>
        <p:txBody>
          <a:bodyPr/>
          <a:lstStyle/>
          <a:p>
            <a:fld id="{EF79ADEA-B933-47CC-A4E9-04E6298B917C}" type="slidenum">
              <a:rPr lang="en-US" smtClean="0"/>
              <a:pPr/>
              <a:t>38</a:t>
            </a:fld>
            <a:endParaRPr lang="en-US"/>
          </a:p>
        </p:txBody>
      </p:sp>
      <p:sp>
        <p:nvSpPr>
          <p:cNvPr id="8" name="Rectangle 7">
            <a:extLst>
              <a:ext uri="{FF2B5EF4-FFF2-40B4-BE49-F238E27FC236}">
                <a16:creationId xmlns:a16="http://schemas.microsoft.com/office/drawing/2014/main" id="{7F1E9527-75D3-BE0E-8C11-6728BB7BA92A}"/>
              </a:ext>
            </a:extLst>
          </p:cNvPr>
          <p:cNvSpPr/>
          <p:nvPr/>
        </p:nvSpPr>
        <p:spPr>
          <a:xfrm>
            <a:off x="152400" y="136524"/>
            <a:ext cx="11848256" cy="6584951"/>
          </a:xfrm>
          <a:prstGeom prst="rect">
            <a:avLst/>
          </a:prstGeom>
          <a:noFill/>
          <a:ln w="165100">
            <a:solidFill>
              <a:srgbClr val="00B05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28176211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A2DE47-1C1F-A04E-97D5-37CEEC485E77}"/>
              </a:ext>
            </a:extLst>
          </p:cNvPr>
          <p:cNvSpPr>
            <a:spLocks noGrp="1"/>
          </p:cNvSpPr>
          <p:nvPr>
            <p:ph type="title"/>
          </p:nvPr>
        </p:nvSpPr>
        <p:spPr/>
        <p:txBody>
          <a:bodyPr/>
          <a:lstStyle/>
          <a:p>
            <a:r>
              <a:rPr lang="en-US"/>
              <a:t>What happens when you run pytest</a:t>
            </a:r>
          </a:p>
        </p:txBody>
      </p:sp>
      <p:pic>
        <p:nvPicPr>
          <p:cNvPr id="7" name="Content Placeholder 6" descr="Diagram&#10;&#10;Description automatically generated">
            <a:extLst>
              <a:ext uri="{FF2B5EF4-FFF2-40B4-BE49-F238E27FC236}">
                <a16:creationId xmlns:a16="http://schemas.microsoft.com/office/drawing/2014/main" id="{F4D4503A-473B-6745-8A43-903382FAA9A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24000" y="1772816"/>
            <a:ext cx="9037873" cy="3240360"/>
          </a:xfrm>
        </p:spPr>
      </p:pic>
      <p:sp>
        <p:nvSpPr>
          <p:cNvPr id="4" name="Date Placeholder 3">
            <a:extLst>
              <a:ext uri="{FF2B5EF4-FFF2-40B4-BE49-F238E27FC236}">
                <a16:creationId xmlns:a16="http://schemas.microsoft.com/office/drawing/2014/main" id="{46438E85-9FAB-4049-8FF4-09F6264FBD34}"/>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7CF39C76-5345-E04A-A993-6C001FDB8A5E}"/>
              </a:ext>
            </a:extLst>
          </p:cNvPr>
          <p:cNvSpPr>
            <a:spLocks noGrp="1"/>
          </p:cNvSpPr>
          <p:nvPr>
            <p:ph type="ftr" sz="quarter" idx="11"/>
          </p:nvPr>
        </p:nvSpPr>
        <p:spPr/>
        <p:txBody>
          <a:bodyPr/>
          <a:lstStyle/>
          <a:p>
            <a:r>
              <a:rPr lang="en-US"/>
              <a:t>Testing scientific code, v16.0</a:t>
            </a:r>
            <a:endParaRPr lang="en-US" dirty="0"/>
          </a:p>
        </p:txBody>
      </p:sp>
      <p:sp>
        <p:nvSpPr>
          <p:cNvPr id="3" name="Slide Number Placeholder 2">
            <a:extLst>
              <a:ext uri="{FF2B5EF4-FFF2-40B4-BE49-F238E27FC236}">
                <a16:creationId xmlns:a16="http://schemas.microsoft.com/office/drawing/2014/main" id="{6F9B545B-2072-198F-0EED-7DB254B4CB5B}"/>
              </a:ext>
            </a:extLst>
          </p:cNvPr>
          <p:cNvSpPr>
            <a:spLocks noGrp="1"/>
          </p:cNvSpPr>
          <p:nvPr>
            <p:ph type="sldNum" sz="quarter" idx="12"/>
          </p:nvPr>
        </p:nvSpPr>
        <p:spPr/>
        <p:txBody>
          <a:bodyPr/>
          <a:lstStyle/>
          <a:p>
            <a:fld id="{EF79ADEA-B933-47CC-A4E9-04E6298B917C}" type="slidenum">
              <a:rPr lang="en-US" smtClean="0"/>
              <a:pPr/>
              <a:t>39</a:t>
            </a:fld>
            <a:endParaRPr lang="en-US"/>
          </a:p>
        </p:txBody>
      </p:sp>
    </p:spTree>
    <p:extLst>
      <p:ext uri="{BB962C8B-B14F-4D97-AF65-F5344CB8AC3E}">
        <p14:creationId xmlns:p14="http://schemas.microsoft.com/office/powerpoint/2010/main" val="1310172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Warm-up project</a:t>
            </a:r>
          </a:p>
        </p:txBody>
      </p:sp>
      <p:sp>
        <p:nvSpPr>
          <p:cNvPr id="3" name="Content Placeholder 2"/>
          <p:cNvSpPr>
            <a:spLocks noGrp="1"/>
          </p:cNvSpPr>
          <p:nvPr>
            <p:ph idx="1"/>
          </p:nvPr>
        </p:nvSpPr>
        <p:spPr/>
        <p:txBody>
          <a:bodyPr>
            <a:normAutofit/>
          </a:bodyPr>
          <a:lstStyle/>
          <a:p>
            <a:r>
              <a:rPr lang="en-US" dirty="0"/>
              <a:t>Write a function </a:t>
            </a:r>
            <a:r>
              <a:rPr lang="en-US" dirty="0">
                <a:latin typeface="Consolas" panose="020B0609020204030204" pitchFamily="49" charset="0"/>
                <a:cs typeface="Consolas" panose="020B0609020204030204" pitchFamily="49" charset="0"/>
              </a:rPr>
              <a:t>find_maxima </a:t>
            </a:r>
            <a:r>
              <a:rPr lang="en-US" dirty="0"/>
              <a:t>that finds the indices of local maxima in a list of numbers</a:t>
            </a:r>
            <a:br>
              <a:rPr lang="en-US" dirty="0"/>
            </a:br>
            <a:endParaRPr lang="en-US" dirty="0"/>
          </a:p>
          <a:p>
            <a:r>
              <a:rPr lang="en-US" dirty="0"/>
              <a:t>Check your solution with these inputs:</a:t>
            </a:r>
          </a:p>
          <a:p>
            <a:pPr lvl="1"/>
            <a:r>
              <a:rPr lang="en-US" dirty="0"/>
              <a:t>Input: [1, 3, -2, 0, 2, 1] 		Expected result: [1, 4]</a:t>
            </a:r>
          </a:p>
          <a:p>
            <a:pPr lvl="1"/>
            <a:r>
              <a:rPr lang="en-US" dirty="0"/>
              <a:t>Input: [4, 2, 1, 3, 1, 5]		Expected result: [0, 3, 5]</a:t>
            </a:r>
          </a:p>
          <a:p>
            <a:pPr lvl="1"/>
            <a:r>
              <a:rPr lang="en-US" dirty="0"/>
              <a:t>Input: []				Expected result: []</a:t>
            </a:r>
          </a:p>
          <a:p>
            <a:pPr lvl="1"/>
            <a:r>
              <a:rPr lang="en-US" dirty="0"/>
              <a:t>Input: [1, 2, 2, 1]			Expected result: [1] (or [2], or [1, 2])</a:t>
            </a:r>
          </a:p>
          <a:p>
            <a:pPr lvl="1"/>
            <a:r>
              <a:rPr lang="en-US" dirty="0"/>
              <a:t>Input: [1, 2, 2, 3, 1]		Expected result: [3]</a:t>
            </a:r>
          </a:p>
          <a:p>
            <a:pPr lvl="1"/>
            <a:endParaRPr lang="en-US" dirty="0"/>
          </a:p>
          <a:p>
            <a:pPr marL="274313" lvl="1" indent="0">
              <a:buNone/>
            </a:pPr>
            <a:endParaRPr lang="en-US" dirty="0"/>
          </a:p>
        </p:txBody>
      </p:sp>
      <p:sp>
        <p:nvSpPr>
          <p:cNvPr id="6" name="Date Placeholder 5"/>
          <p:cNvSpPr>
            <a:spLocks noGrp="1"/>
          </p:cNvSpPr>
          <p:nvPr>
            <p:ph type="dt" sz="half" idx="10"/>
          </p:nvPr>
        </p:nvSpPr>
        <p:spPr/>
        <p:txBody>
          <a:bodyPr/>
          <a:lstStyle/>
          <a:p>
            <a:r>
              <a:rPr lang="de-CH" dirty="0"/>
              <a:t>March 2024, CC BY-SA 4.0</a:t>
            </a:r>
            <a:endParaRPr lang="en-US" dirty="0"/>
          </a:p>
        </p:txBody>
      </p:sp>
      <p:sp>
        <p:nvSpPr>
          <p:cNvPr id="7" name="Footer Placeholder 6"/>
          <p:cNvSpPr>
            <a:spLocks noGrp="1"/>
          </p:cNvSpPr>
          <p:nvPr>
            <p:ph type="ftr" sz="quarter" idx="11"/>
          </p:nvPr>
        </p:nvSpPr>
        <p:spPr/>
        <p:txBody>
          <a:bodyPr/>
          <a:lstStyle/>
          <a:p>
            <a:r>
              <a:rPr lang="en-US"/>
              <a:t>Testing scientific code, v16.0</a:t>
            </a:r>
          </a:p>
        </p:txBody>
      </p:sp>
      <p:sp>
        <p:nvSpPr>
          <p:cNvPr id="4" name="Slide Number Placeholder 3">
            <a:extLst>
              <a:ext uri="{FF2B5EF4-FFF2-40B4-BE49-F238E27FC236}">
                <a16:creationId xmlns:a16="http://schemas.microsoft.com/office/drawing/2014/main" id="{6FBFA165-17CD-0C1A-2A73-07BBC7AF45ED}"/>
              </a:ext>
            </a:extLst>
          </p:cNvPr>
          <p:cNvSpPr>
            <a:spLocks noGrp="1"/>
          </p:cNvSpPr>
          <p:nvPr>
            <p:ph type="sldNum" sz="quarter" idx="12"/>
          </p:nvPr>
        </p:nvSpPr>
        <p:spPr/>
        <p:txBody>
          <a:bodyPr/>
          <a:lstStyle/>
          <a:p>
            <a:fld id="{EF79ADEA-B933-47CC-A4E9-04E6298B917C}" type="slidenum">
              <a:rPr lang="en-US" smtClean="0"/>
              <a:pPr/>
              <a:t>4</a:t>
            </a:fld>
            <a:endParaRPr lang="en-US"/>
          </a:p>
        </p:txBody>
      </p:sp>
      <p:sp>
        <p:nvSpPr>
          <p:cNvPr id="5" name="Rectangle 4">
            <a:extLst>
              <a:ext uri="{FF2B5EF4-FFF2-40B4-BE49-F238E27FC236}">
                <a16:creationId xmlns:a16="http://schemas.microsoft.com/office/drawing/2014/main" id="{20854F8C-764F-B2A1-6F70-95556F9AB411}"/>
              </a:ext>
            </a:extLst>
          </p:cNvPr>
          <p:cNvSpPr/>
          <p:nvPr/>
        </p:nvSpPr>
        <p:spPr>
          <a:xfrm>
            <a:off x="171872" y="136525"/>
            <a:ext cx="11848256" cy="6584951"/>
          </a:xfrm>
          <a:prstGeom prst="rect">
            <a:avLst/>
          </a:prstGeom>
          <a:noFill/>
          <a:ln w="165100">
            <a:solidFill>
              <a:srgbClr val="00B05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25498550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998DF7-5638-9045-BD48-E426C93887A9}"/>
              </a:ext>
            </a:extLst>
          </p:cNvPr>
          <p:cNvSpPr>
            <a:spLocks noGrp="1"/>
          </p:cNvSpPr>
          <p:nvPr>
            <p:ph type="title"/>
          </p:nvPr>
        </p:nvSpPr>
        <p:spPr/>
        <p:txBody>
          <a:bodyPr/>
          <a:lstStyle/>
          <a:p>
            <a:r>
              <a:rPr lang="en-DE"/>
              <a:t>Fixtures (real </a:t>
            </a:r>
            <a:r>
              <a:rPr lang="en-DE" dirty="0"/>
              <a:t>solution)</a:t>
            </a:r>
          </a:p>
        </p:txBody>
      </p:sp>
      <p:sp>
        <p:nvSpPr>
          <p:cNvPr id="3" name="Content Placeholder 2">
            <a:extLst>
              <a:ext uri="{FF2B5EF4-FFF2-40B4-BE49-F238E27FC236}">
                <a16:creationId xmlns:a16="http://schemas.microsoft.com/office/drawing/2014/main" id="{A88E4B5F-912F-5243-875B-22AD058AD69D}"/>
              </a:ext>
            </a:extLst>
          </p:cNvPr>
          <p:cNvSpPr>
            <a:spLocks noGrp="1"/>
          </p:cNvSpPr>
          <p:nvPr>
            <p:ph idx="1"/>
          </p:nvPr>
        </p:nvSpPr>
        <p:spPr>
          <a:xfrm>
            <a:off x="838200" y="1340768"/>
            <a:ext cx="6697960" cy="4816192"/>
          </a:xfrm>
        </p:spPr>
        <p:txBody>
          <a:bodyPr>
            <a:normAutofit/>
          </a:bodyPr>
          <a:lstStyle/>
          <a:p>
            <a:r>
              <a:rPr lang="en-GB" sz="2000" dirty="0">
                <a:latin typeface="Consolas" panose="020B0609020204030204" pitchFamily="49" charset="0"/>
                <a:cs typeface="Consolas" panose="020B0609020204030204" pitchFamily="49" charset="0"/>
              </a:rPr>
              <a:t>c</a:t>
            </a:r>
            <a:r>
              <a:rPr lang="en-DE" sz="2000" dirty="0">
                <a:latin typeface="Consolas" panose="020B0609020204030204" pitchFamily="49" charset="0"/>
                <a:cs typeface="Consolas" panose="020B0609020204030204" pitchFamily="49" charset="0"/>
              </a:rPr>
              <a:t>onftest.py </a:t>
            </a:r>
            <a:r>
              <a:rPr lang="en-DE" sz="2400" dirty="0"/>
              <a:t>is a </a:t>
            </a:r>
            <a:r>
              <a:rPr lang="en-US" sz="2400" dirty="0"/>
              <a:t>special </a:t>
            </a:r>
            <a:r>
              <a:rPr lang="en-US" sz="2000" dirty="0">
                <a:latin typeface="Consolas" panose="020B0609020204030204" pitchFamily="49" charset="0"/>
                <a:cs typeface="Consolas" panose="020B0609020204030204" pitchFamily="49" charset="0"/>
              </a:rPr>
              <a:t>pytest</a:t>
            </a:r>
            <a:r>
              <a:rPr lang="en-DE" sz="2400" dirty="0"/>
              <a:t> </a:t>
            </a:r>
            <a:r>
              <a:rPr lang="en-US" sz="2400" dirty="0"/>
              <a:t>config </a:t>
            </a:r>
            <a:r>
              <a:rPr lang="en-DE" sz="2400" dirty="0"/>
              <a:t>file </a:t>
            </a:r>
            <a:br>
              <a:rPr lang="en-US" sz="2400" dirty="0"/>
            </a:br>
            <a:r>
              <a:rPr lang="en-DE" sz="2400" dirty="0"/>
              <a:t>(don’t import it!)</a:t>
            </a:r>
          </a:p>
          <a:p>
            <a:r>
              <a:rPr lang="en-GB" sz="2000" dirty="0">
                <a:latin typeface="Consolas" panose="020B0609020204030204" pitchFamily="49" charset="0"/>
                <a:cs typeface="Consolas" panose="020B0609020204030204" pitchFamily="49" charset="0"/>
              </a:rPr>
              <a:t>c</a:t>
            </a:r>
            <a:r>
              <a:rPr lang="en-DE" sz="2000" dirty="0">
                <a:latin typeface="Consolas" panose="020B0609020204030204" pitchFamily="49" charset="0"/>
                <a:cs typeface="Consolas" panose="020B0609020204030204" pitchFamily="49" charset="0"/>
              </a:rPr>
              <a:t>onftest.py </a:t>
            </a:r>
            <a:r>
              <a:rPr lang="en-DE" sz="2400" dirty="0"/>
              <a:t>can be used to define custom behavior or plugins. Fixtures can also be defined here, so that they can be used by all tests.</a:t>
            </a:r>
            <a:endParaRPr lang="en-US" sz="2400" dirty="0"/>
          </a:p>
          <a:p>
            <a:endParaRPr lang="en-US" sz="2400" dirty="0"/>
          </a:p>
          <a:p>
            <a:r>
              <a:rPr lang="en-DE" sz="2400" dirty="0"/>
              <a:t>See the file </a:t>
            </a:r>
            <a:r>
              <a:rPr lang="en-GB" sz="2000" dirty="0" err="1">
                <a:latin typeface="Consolas" panose="020B0609020204030204" pitchFamily="49" charset="0"/>
                <a:cs typeface="Consolas" panose="020B0609020204030204" pitchFamily="49" charset="0"/>
              </a:rPr>
              <a:t>hands_on</a:t>
            </a:r>
            <a:r>
              <a:rPr lang="en-DE" sz="2000" dirty="0">
                <a:latin typeface="Consolas" panose="020B0609020204030204" pitchFamily="49" charset="0"/>
                <a:cs typeface="Consolas" panose="020B0609020204030204" pitchFamily="49" charset="0"/>
              </a:rPr>
              <a:t>/randomness/_conftest.py </a:t>
            </a:r>
            <a:r>
              <a:rPr lang="en-DE" sz="2400" dirty="0"/>
              <a:t>in the repo you forked.  If you move it to the main folder and rename it, the functions defined there select a seed for each test and allow you to pass a seed on the command line using  </a:t>
            </a:r>
            <a:r>
              <a:rPr lang="en-DE" sz="2000" dirty="0">
                <a:latin typeface="Consolas" panose="020B0609020204030204" pitchFamily="49" charset="0"/>
                <a:cs typeface="Consolas" panose="020B0609020204030204" pitchFamily="49" charset="0"/>
              </a:rPr>
              <a:t>--seed 123</a:t>
            </a:r>
            <a:endParaRPr lang="en-DE" sz="2400" dirty="0">
              <a:latin typeface="Consolas" panose="020B0609020204030204" pitchFamily="49" charset="0"/>
              <a:cs typeface="Consolas" panose="020B0609020204030204" pitchFamily="49" charset="0"/>
            </a:endParaRPr>
          </a:p>
          <a:p>
            <a:endParaRPr lang="en-DE" sz="2400" dirty="0"/>
          </a:p>
          <a:p>
            <a:pPr marL="0" indent="0">
              <a:buNone/>
            </a:pPr>
            <a:endParaRPr lang="en-DE" sz="2400" dirty="0"/>
          </a:p>
        </p:txBody>
      </p:sp>
      <p:sp>
        <p:nvSpPr>
          <p:cNvPr id="4" name="Date Placeholder 3">
            <a:extLst>
              <a:ext uri="{FF2B5EF4-FFF2-40B4-BE49-F238E27FC236}">
                <a16:creationId xmlns:a16="http://schemas.microsoft.com/office/drawing/2014/main" id="{067BFEB4-E600-9048-875D-D20F2AC618F0}"/>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D0EDE482-0C99-974F-9192-67416059FE1C}"/>
              </a:ext>
            </a:extLst>
          </p:cNvPr>
          <p:cNvSpPr>
            <a:spLocks noGrp="1"/>
          </p:cNvSpPr>
          <p:nvPr>
            <p:ph type="ftr" sz="quarter" idx="11"/>
          </p:nvPr>
        </p:nvSpPr>
        <p:spPr/>
        <p:txBody>
          <a:bodyPr/>
          <a:lstStyle/>
          <a:p>
            <a:r>
              <a:rPr lang="en-US"/>
              <a:t>Testing scientific code, v16.0</a:t>
            </a:r>
            <a:endParaRPr lang="en-US" dirty="0"/>
          </a:p>
        </p:txBody>
      </p:sp>
      <p:pic>
        <p:nvPicPr>
          <p:cNvPr id="7" name="Picture 6" descr="A cartoon of a person in a white coat&#10;&#10;Description automatically generated with low confidence">
            <a:extLst>
              <a:ext uri="{FF2B5EF4-FFF2-40B4-BE49-F238E27FC236}">
                <a16:creationId xmlns:a16="http://schemas.microsoft.com/office/drawing/2014/main" id="{A0E82E67-D74C-4AF1-D76B-AACDDA12C05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96200" y="2780928"/>
            <a:ext cx="3236867" cy="3236867"/>
          </a:xfrm>
          <a:prstGeom prst="rect">
            <a:avLst/>
          </a:prstGeom>
        </p:spPr>
      </p:pic>
      <p:sp>
        <p:nvSpPr>
          <p:cNvPr id="6" name="Slide Number Placeholder 5">
            <a:extLst>
              <a:ext uri="{FF2B5EF4-FFF2-40B4-BE49-F238E27FC236}">
                <a16:creationId xmlns:a16="http://schemas.microsoft.com/office/drawing/2014/main" id="{27417305-D54B-8DBA-58EE-66D341A04DCC}"/>
              </a:ext>
            </a:extLst>
          </p:cNvPr>
          <p:cNvSpPr>
            <a:spLocks noGrp="1"/>
          </p:cNvSpPr>
          <p:nvPr>
            <p:ph type="sldNum" sz="quarter" idx="12"/>
          </p:nvPr>
        </p:nvSpPr>
        <p:spPr/>
        <p:txBody>
          <a:bodyPr/>
          <a:lstStyle/>
          <a:p>
            <a:fld id="{EF79ADEA-B933-47CC-A4E9-04E6298B917C}" type="slidenum">
              <a:rPr lang="en-US" smtClean="0"/>
              <a:pPr/>
              <a:t>40</a:t>
            </a:fld>
            <a:endParaRPr lang="en-US"/>
          </a:p>
        </p:txBody>
      </p:sp>
    </p:spTree>
    <p:extLst>
      <p:ext uri="{BB962C8B-B14F-4D97-AF65-F5344CB8AC3E}">
        <p14:creationId xmlns:p14="http://schemas.microsoft.com/office/powerpoint/2010/main" val="112760788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005CDB-6463-B741-94CA-651D12044853}"/>
              </a:ext>
            </a:extLst>
          </p:cNvPr>
          <p:cNvSpPr>
            <a:spLocks noGrp="1"/>
          </p:cNvSpPr>
          <p:nvPr>
            <p:ph type="title"/>
          </p:nvPr>
        </p:nvSpPr>
        <p:spPr/>
        <p:txBody>
          <a:bodyPr/>
          <a:lstStyle/>
          <a:p>
            <a:r>
              <a:rPr lang="en-US" dirty="0"/>
              <a:t>Decorating “special” tests</a:t>
            </a:r>
            <a:endParaRPr lang="en-DE" dirty="0"/>
          </a:p>
        </p:txBody>
      </p:sp>
      <p:sp>
        <p:nvSpPr>
          <p:cNvPr id="3" name="Content Placeholder 2">
            <a:extLst>
              <a:ext uri="{FF2B5EF4-FFF2-40B4-BE49-F238E27FC236}">
                <a16:creationId xmlns:a16="http://schemas.microsoft.com/office/drawing/2014/main" id="{7E728BE7-2DBF-E146-89FA-99BFF5729CAD}"/>
              </a:ext>
            </a:extLst>
          </p:cNvPr>
          <p:cNvSpPr>
            <a:spLocks noGrp="1"/>
          </p:cNvSpPr>
          <p:nvPr>
            <p:ph idx="1"/>
          </p:nvPr>
        </p:nvSpPr>
        <p:spPr>
          <a:xfrm>
            <a:off x="838200" y="1268760"/>
            <a:ext cx="10515600" cy="4248473"/>
          </a:xfrm>
        </p:spPr>
        <p:txBody>
          <a:bodyPr>
            <a:normAutofit/>
          </a:bodyPr>
          <a:lstStyle/>
          <a:p>
            <a:r>
              <a:rPr lang="en-GB" sz="2000" b="1" dirty="0">
                <a:latin typeface="Consolas" panose="020B0609020204030204" pitchFamily="49" charset="0"/>
                <a:cs typeface="Consolas" panose="020B0609020204030204" pitchFamily="49" charset="0"/>
              </a:rPr>
              <a:t>@</a:t>
            </a:r>
            <a:r>
              <a:rPr lang="en-GB" sz="2000" b="1" dirty="0" err="1">
                <a:latin typeface="Consolas" panose="020B0609020204030204" pitchFamily="49" charset="0"/>
                <a:cs typeface="Consolas" panose="020B0609020204030204" pitchFamily="49" charset="0"/>
              </a:rPr>
              <a:t>xfail</a:t>
            </a:r>
            <a:r>
              <a:rPr lang="en-GB" sz="2400" dirty="0"/>
              <a:t>: Expected failure, outputs an “x” (or “X”) in the report</a:t>
            </a:r>
          </a:p>
          <a:p>
            <a:endParaRPr lang="en-GB" sz="2400" dirty="0"/>
          </a:p>
          <a:p>
            <a:pPr marL="0" indent="0">
              <a:buNone/>
            </a:pPr>
            <a:endParaRPr lang="en-GB" sz="2400" dirty="0"/>
          </a:p>
          <a:p>
            <a:r>
              <a:rPr lang="en-GB" sz="2000" b="1" dirty="0">
                <a:latin typeface="Consolas" panose="020B0609020204030204" pitchFamily="49" charset="0"/>
                <a:cs typeface="Consolas" panose="020B0609020204030204" pitchFamily="49" charset="0"/>
              </a:rPr>
              <a:t>@skip</a:t>
            </a:r>
            <a:r>
              <a:rPr lang="en-GB" sz="2400" dirty="0"/>
              <a:t>: Skip test, useful e.g. when the feature doesn’t exist yet </a:t>
            </a:r>
          </a:p>
          <a:p>
            <a:pPr marL="0" indent="0">
              <a:buNone/>
            </a:pPr>
            <a:endParaRPr lang="en-GB" sz="2400" dirty="0"/>
          </a:p>
          <a:p>
            <a:endParaRPr lang="en-US" sz="2400" b="1" dirty="0">
              <a:solidFill>
                <a:srgbClr val="555555"/>
              </a:solidFill>
              <a:effectLst/>
            </a:endParaRPr>
          </a:p>
          <a:p>
            <a:endParaRPr lang="en-US" sz="2400" b="1" dirty="0">
              <a:solidFill>
                <a:srgbClr val="555555"/>
              </a:solidFill>
              <a:effectLst/>
            </a:endParaRPr>
          </a:p>
          <a:p>
            <a:r>
              <a:rPr lang="en-GB" sz="2000" b="1" dirty="0">
                <a:latin typeface="Consolas" panose="020B0609020204030204" pitchFamily="49" charset="0"/>
                <a:cs typeface="Consolas" panose="020B0609020204030204" pitchFamily="49" charset="0"/>
              </a:rPr>
              <a:t>@</a:t>
            </a:r>
            <a:r>
              <a:rPr lang="en-GB" sz="2000" b="1" dirty="0" err="1">
                <a:latin typeface="Consolas" panose="020B0609020204030204" pitchFamily="49" charset="0"/>
                <a:cs typeface="Consolas" panose="020B0609020204030204" pitchFamily="49" charset="0"/>
              </a:rPr>
              <a:t>skipif</a:t>
            </a:r>
            <a:r>
              <a:rPr lang="en-GB" sz="2400" dirty="0"/>
              <a:t>: Skip the test if a condition is met, useful for tests that only works on a specific platform, or for a specific version of Python</a:t>
            </a:r>
          </a:p>
          <a:p>
            <a:endParaRPr lang="en-US" sz="2400" dirty="0"/>
          </a:p>
        </p:txBody>
      </p:sp>
      <p:sp>
        <p:nvSpPr>
          <p:cNvPr id="4" name="Date Placeholder 3">
            <a:extLst>
              <a:ext uri="{FF2B5EF4-FFF2-40B4-BE49-F238E27FC236}">
                <a16:creationId xmlns:a16="http://schemas.microsoft.com/office/drawing/2014/main" id="{EB90D210-69C2-254F-A712-34EDC8A34BCE}"/>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61CF89F0-6046-F74F-9841-B0C36739D201}"/>
              </a:ext>
            </a:extLst>
          </p:cNvPr>
          <p:cNvSpPr>
            <a:spLocks noGrp="1"/>
          </p:cNvSpPr>
          <p:nvPr>
            <p:ph type="ftr" sz="quarter" idx="11"/>
          </p:nvPr>
        </p:nvSpPr>
        <p:spPr/>
        <p:txBody>
          <a:bodyPr/>
          <a:lstStyle/>
          <a:p>
            <a:r>
              <a:rPr lang="en-US"/>
              <a:t>Testing scientific code, v16.0</a:t>
            </a:r>
            <a:endParaRPr lang="en-US" dirty="0"/>
          </a:p>
        </p:txBody>
      </p:sp>
      <p:sp>
        <p:nvSpPr>
          <p:cNvPr id="7" name="Slide Number Placeholder 6">
            <a:extLst>
              <a:ext uri="{FF2B5EF4-FFF2-40B4-BE49-F238E27FC236}">
                <a16:creationId xmlns:a16="http://schemas.microsoft.com/office/drawing/2014/main" id="{BCFC5407-2649-20B9-C992-6130E6C8EC0D}"/>
              </a:ext>
            </a:extLst>
          </p:cNvPr>
          <p:cNvSpPr>
            <a:spLocks noGrp="1"/>
          </p:cNvSpPr>
          <p:nvPr>
            <p:ph type="sldNum" sz="quarter" idx="12"/>
          </p:nvPr>
        </p:nvSpPr>
        <p:spPr/>
        <p:txBody>
          <a:bodyPr/>
          <a:lstStyle/>
          <a:p>
            <a:fld id="{EF79ADEA-B933-47CC-A4E9-04E6298B917C}" type="slidenum">
              <a:rPr lang="en-US" smtClean="0"/>
              <a:pPr/>
              <a:t>41</a:t>
            </a:fld>
            <a:endParaRPr lang="en-US"/>
          </a:p>
        </p:txBody>
      </p:sp>
      <p:sp>
        <p:nvSpPr>
          <p:cNvPr id="6" name="Rectangle 5">
            <a:extLst>
              <a:ext uri="{FF2B5EF4-FFF2-40B4-BE49-F238E27FC236}">
                <a16:creationId xmlns:a16="http://schemas.microsoft.com/office/drawing/2014/main" id="{E239EA3C-046A-4340-B98A-74523E6444C4}"/>
              </a:ext>
            </a:extLst>
          </p:cNvPr>
          <p:cNvSpPr/>
          <p:nvPr/>
        </p:nvSpPr>
        <p:spPr>
          <a:xfrm>
            <a:off x="1874608" y="1676990"/>
            <a:ext cx="4176464" cy="861774"/>
          </a:xfrm>
          <a:prstGeom prst="rect">
            <a:avLst/>
          </a:prstGeom>
          <a:solidFill>
            <a:schemeClr val="bg1">
              <a:lumMod val="95000"/>
            </a:schemeClr>
          </a:solidFill>
        </p:spPr>
        <p:txBody>
          <a:bodyPr wrap="square">
            <a:spAutoFit/>
          </a:bodyPr>
          <a:lstStyle/>
          <a:p>
            <a:r>
              <a:rPr lang="en-GB" sz="1600" b="1" dirty="0">
                <a:solidFill>
                  <a:srgbClr val="555555"/>
                </a:solidFill>
                <a:latin typeface="Consolas" panose="020B0609020204030204" pitchFamily="49" charset="0"/>
                <a:cs typeface="Consolas" panose="020B0609020204030204" pitchFamily="49" charset="0"/>
              </a:rPr>
              <a:t>@</a:t>
            </a:r>
            <a:r>
              <a:rPr lang="en-GB" sz="1600" b="1" dirty="0" err="1">
                <a:solidFill>
                  <a:srgbClr val="555555"/>
                </a:solidFill>
                <a:latin typeface="Consolas" panose="020B0609020204030204" pitchFamily="49" charset="0"/>
                <a:cs typeface="Consolas" panose="020B0609020204030204" pitchFamily="49" charset="0"/>
              </a:rPr>
              <a:t>pytest.mark.xfail</a:t>
            </a:r>
            <a:endParaRPr lang="en-GB" sz="1600" b="1" dirty="0">
              <a:solidFill>
                <a:srgbClr val="555555"/>
              </a:solidFill>
              <a:latin typeface="Consolas" panose="020B0609020204030204" pitchFamily="49" charset="0"/>
              <a:cs typeface="Consolas" panose="020B0609020204030204" pitchFamily="49" charset="0"/>
            </a:endParaRPr>
          </a:p>
          <a:p>
            <a:r>
              <a:rPr lang="en-GB" sz="1600" b="1" dirty="0">
                <a:solidFill>
                  <a:srgbClr val="008800"/>
                </a:solidFill>
                <a:latin typeface="Consolas" panose="020B0609020204030204" pitchFamily="49" charset="0"/>
                <a:cs typeface="Consolas" panose="020B0609020204030204" pitchFamily="49" charset="0"/>
              </a:rPr>
              <a:t>def</a:t>
            </a:r>
            <a:r>
              <a:rPr lang="en-GB" sz="1600" dirty="0">
                <a:latin typeface="Consolas" panose="020B0609020204030204" pitchFamily="49" charset="0"/>
                <a:cs typeface="Consolas" panose="020B0609020204030204" pitchFamily="49" charset="0"/>
              </a:rPr>
              <a:t> </a:t>
            </a:r>
            <a:r>
              <a:rPr lang="en-GB" sz="1600" b="1" dirty="0" err="1">
                <a:solidFill>
                  <a:srgbClr val="0066BB"/>
                </a:solidFill>
                <a:latin typeface="Consolas" panose="020B0609020204030204" pitchFamily="49" charset="0"/>
                <a:cs typeface="Consolas" panose="020B0609020204030204" pitchFamily="49" charset="0"/>
              </a:rPr>
              <a:t>test_something</a:t>
            </a:r>
            <a:r>
              <a:rPr lang="en-GB" sz="1600" dirty="0">
                <a:latin typeface="Consolas" panose="020B0609020204030204" pitchFamily="49" charset="0"/>
                <a:cs typeface="Consolas" panose="020B0609020204030204" pitchFamily="49" charset="0"/>
              </a:rPr>
              <a:t>():</a:t>
            </a:r>
          </a:p>
          <a:p>
            <a:r>
              <a:rPr lang="en-GB" sz="1600" dirty="0">
                <a:latin typeface="Consolas" panose="020B0609020204030204" pitchFamily="49" charset="0"/>
                <a:cs typeface="Consolas" panose="020B0609020204030204" pitchFamily="49" charset="0"/>
              </a:rPr>
              <a:t>	...</a:t>
            </a:r>
            <a:endParaRPr lang="en-DE" sz="1600" dirty="0">
              <a:latin typeface="Consolas" panose="020B0609020204030204" pitchFamily="49" charset="0"/>
              <a:cs typeface="Consolas" panose="020B0609020204030204" pitchFamily="49" charset="0"/>
            </a:endParaRPr>
          </a:p>
        </p:txBody>
      </p:sp>
      <p:sp>
        <p:nvSpPr>
          <p:cNvPr id="9" name="Rectangle 8">
            <a:extLst>
              <a:ext uri="{FF2B5EF4-FFF2-40B4-BE49-F238E27FC236}">
                <a16:creationId xmlns:a16="http://schemas.microsoft.com/office/drawing/2014/main" id="{70E61EC8-AF8D-B7E9-FF8B-12DA56449F55}"/>
              </a:ext>
            </a:extLst>
          </p:cNvPr>
          <p:cNvSpPr/>
          <p:nvPr/>
        </p:nvSpPr>
        <p:spPr>
          <a:xfrm>
            <a:off x="1874608" y="3140968"/>
            <a:ext cx="6939808" cy="1077218"/>
          </a:xfrm>
          <a:prstGeom prst="rect">
            <a:avLst/>
          </a:prstGeom>
          <a:solidFill>
            <a:schemeClr val="bg1">
              <a:lumMod val="95000"/>
            </a:schemeClr>
          </a:solidFill>
        </p:spPr>
        <p:txBody>
          <a:bodyPr wrap="square">
            <a:spAutoFit/>
          </a:bodyPr>
          <a:lstStyle/>
          <a:p>
            <a:r>
              <a:rPr lang="en-GB" sz="1600" b="1" dirty="0">
                <a:solidFill>
                  <a:srgbClr val="555555"/>
                </a:solidFill>
                <a:latin typeface="Consolas" panose="020B0609020204030204" pitchFamily="49" charset="0"/>
                <a:cs typeface="Consolas" panose="020B0609020204030204" pitchFamily="49" charset="0"/>
              </a:rPr>
              <a:t>@</a:t>
            </a:r>
            <a:r>
              <a:rPr lang="en-GB" sz="1600" b="1" dirty="0" err="1">
                <a:solidFill>
                  <a:srgbClr val="555555"/>
                </a:solidFill>
                <a:latin typeface="Consolas" panose="020B0609020204030204" pitchFamily="49" charset="0"/>
                <a:cs typeface="Consolas" panose="020B0609020204030204" pitchFamily="49" charset="0"/>
              </a:rPr>
              <a:t>pytest.mark.skip</a:t>
            </a:r>
            <a:r>
              <a:rPr lang="en-GB" sz="1600" b="1" dirty="0">
                <a:solidFill>
                  <a:srgbClr val="555555"/>
                </a:solidFill>
                <a:latin typeface="Consolas" panose="020B0609020204030204" pitchFamily="49" charset="0"/>
                <a:cs typeface="Consolas" panose="020B0609020204030204" pitchFamily="49" charset="0"/>
              </a:rPr>
              <a:t>(</a:t>
            </a:r>
            <a:r>
              <a:rPr lang="en-GB" sz="1600" dirty="0">
                <a:solidFill>
                  <a:srgbClr val="555555"/>
                </a:solidFill>
                <a:latin typeface="Consolas" panose="020B0609020204030204" pitchFamily="49" charset="0"/>
                <a:cs typeface="Consolas" panose="020B0609020204030204" pitchFamily="49" charset="0"/>
              </a:rPr>
              <a:t>reason=“functionality not yet implemented”</a:t>
            </a:r>
            <a:r>
              <a:rPr lang="en-GB" sz="1600" b="1" dirty="0">
                <a:solidFill>
                  <a:srgbClr val="555555"/>
                </a:solidFill>
                <a:latin typeface="Consolas" panose="020B0609020204030204" pitchFamily="49" charset="0"/>
                <a:cs typeface="Consolas" panose="020B0609020204030204" pitchFamily="49" charset="0"/>
              </a:rPr>
              <a:t>)</a:t>
            </a:r>
          </a:p>
          <a:p>
            <a:r>
              <a:rPr lang="en-GB" sz="1600" b="1" dirty="0">
                <a:solidFill>
                  <a:srgbClr val="008800"/>
                </a:solidFill>
                <a:latin typeface="Consolas" panose="020B0609020204030204" pitchFamily="49" charset="0"/>
                <a:cs typeface="Consolas" panose="020B0609020204030204" pitchFamily="49" charset="0"/>
              </a:rPr>
              <a:t>def</a:t>
            </a:r>
            <a:r>
              <a:rPr lang="en-GB" sz="1600" dirty="0">
                <a:latin typeface="Consolas" panose="020B0609020204030204" pitchFamily="49" charset="0"/>
                <a:cs typeface="Consolas" panose="020B0609020204030204" pitchFamily="49" charset="0"/>
              </a:rPr>
              <a:t> </a:t>
            </a:r>
            <a:r>
              <a:rPr lang="en-GB" sz="1600" b="1" dirty="0" err="1">
                <a:solidFill>
                  <a:srgbClr val="0066BB"/>
                </a:solidFill>
                <a:latin typeface="Consolas" panose="020B0609020204030204" pitchFamily="49" charset="0"/>
                <a:cs typeface="Consolas" panose="020B0609020204030204" pitchFamily="49" charset="0"/>
              </a:rPr>
              <a:t>test_something</a:t>
            </a:r>
            <a:r>
              <a:rPr lang="en-GB" sz="1600" dirty="0">
                <a:latin typeface="Consolas" panose="020B0609020204030204" pitchFamily="49" charset="0"/>
                <a:cs typeface="Consolas" panose="020B0609020204030204" pitchFamily="49" charset="0"/>
              </a:rPr>
              <a:t>():</a:t>
            </a:r>
          </a:p>
          <a:p>
            <a:r>
              <a:rPr lang="en-GB" sz="1600" dirty="0">
                <a:latin typeface="Consolas" panose="020B0609020204030204" pitchFamily="49" charset="0"/>
                <a:cs typeface="Consolas" panose="020B0609020204030204" pitchFamily="49" charset="0"/>
              </a:rPr>
              <a:t>	...</a:t>
            </a:r>
            <a:endParaRPr lang="en-DE" sz="1600" dirty="0">
              <a:latin typeface="Consolas" panose="020B0609020204030204" pitchFamily="49" charset="0"/>
              <a:cs typeface="Consolas" panose="020B0609020204030204" pitchFamily="49" charset="0"/>
            </a:endParaRPr>
          </a:p>
        </p:txBody>
      </p:sp>
      <p:sp>
        <p:nvSpPr>
          <p:cNvPr id="11" name="Rectangle 10">
            <a:extLst>
              <a:ext uri="{FF2B5EF4-FFF2-40B4-BE49-F238E27FC236}">
                <a16:creationId xmlns:a16="http://schemas.microsoft.com/office/drawing/2014/main" id="{5DF4FFEF-CF71-D506-A65C-637FFF12B522}"/>
              </a:ext>
            </a:extLst>
          </p:cNvPr>
          <p:cNvSpPr/>
          <p:nvPr/>
        </p:nvSpPr>
        <p:spPr>
          <a:xfrm>
            <a:off x="1874608" y="5300270"/>
            <a:ext cx="7881616" cy="1077218"/>
          </a:xfrm>
          <a:prstGeom prst="rect">
            <a:avLst/>
          </a:prstGeom>
          <a:solidFill>
            <a:schemeClr val="bg1">
              <a:lumMod val="95000"/>
            </a:schemeClr>
          </a:solidFill>
        </p:spPr>
        <p:txBody>
          <a:bodyPr wrap="square">
            <a:spAutoFit/>
          </a:bodyPr>
          <a:lstStyle/>
          <a:p>
            <a:r>
              <a:rPr lang="en-GB" sz="1600" b="1" dirty="0">
                <a:solidFill>
                  <a:srgbClr val="555555"/>
                </a:solidFill>
                <a:latin typeface="Consolas" panose="020B0609020204030204" pitchFamily="49" charset="0"/>
                <a:cs typeface="Consolas" panose="020B0609020204030204" pitchFamily="49" charset="0"/>
              </a:rPr>
              <a:t>@</a:t>
            </a:r>
            <a:r>
              <a:rPr lang="en-GB" sz="1600" b="1" dirty="0" err="1">
                <a:solidFill>
                  <a:srgbClr val="555555"/>
                </a:solidFill>
                <a:latin typeface="Consolas" panose="020B0609020204030204" pitchFamily="49" charset="0"/>
                <a:cs typeface="Consolas" panose="020B0609020204030204" pitchFamily="49" charset="0"/>
              </a:rPr>
              <a:t>pytest.mark.skipif</a:t>
            </a:r>
            <a:r>
              <a:rPr lang="en-GB" sz="1600" b="1" dirty="0">
                <a:solidFill>
                  <a:srgbClr val="555555"/>
                </a:solidFill>
                <a:latin typeface="Consolas" panose="020B0609020204030204" pitchFamily="49" charset="0"/>
                <a:cs typeface="Consolas" panose="020B0609020204030204" pitchFamily="49" charset="0"/>
              </a:rPr>
              <a:t>(</a:t>
            </a:r>
            <a:r>
              <a:rPr lang="en-GB" sz="1600" b="1" dirty="0" err="1">
                <a:solidFill>
                  <a:srgbClr val="555555"/>
                </a:solidFill>
                <a:latin typeface="Consolas" panose="020B0609020204030204" pitchFamily="49" charset="0"/>
                <a:cs typeface="Consolas" panose="020B0609020204030204" pitchFamily="49" charset="0"/>
              </a:rPr>
              <a:t>sys.version_info</a:t>
            </a:r>
            <a:r>
              <a:rPr lang="en-GB" sz="1600" b="1" dirty="0">
                <a:solidFill>
                  <a:srgbClr val="555555"/>
                </a:solidFill>
                <a:latin typeface="Consolas" panose="020B0609020204030204" pitchFamily="49" charset="0"/>
                <a:cs typeface="Consolas" panose="020B0609020204030204" pitchFamily="49" charset="0"/>
              </a:rPr>
              <a:t> &lt; (3, 10), </a:t>
            </a:r>
            <a:br>
              <a:rPr lang="en-GB" sz="1600" b="1" dirty="0">
                <a:solidFill>
                  <a:srgbClr val="555555"/>
                </a:solidFill>
                <a:latin typeface="Consolas" panose="020B0609020204030204" pitchFamily="49" charset="0"/>
                <a:cs typeface="Consolas" panose="020B0609020204030204" pitchFamily="49" charset="0"/>
              </a:rPr>
            </a:br>
            <a:r>
              <a:rPr lang="en-GB" sz="1600" b="1" dirty="0">
                <a:solidFill>
                  <a:srgbClr val="555555"/>
                </a:solidFill>
                <a:latin typeface="Consolas" panose="020B0609020204030204" pitchFamily="49" charset="0"/>
                <a:cs typeface="Consolas" panose="020B0609020204030204" pitchFamily="49" charset="0"/>
              </a:rPr>
              <a:t>                    reason="requires python3.10 or higher") </a:t>
            </a:r>
          </a:p>
          <a:p>
            <a:r>
              <a:rPr lang="en-GB" sz="1600" b="1" dirty="0">
                <a:solidFill>
                  <a:srgbClr val="008800"/>
                </a:solidFill>
                <a:latin typeface="Consolas" panose="020B0609020204030204" pitchFamily="49" charset="0"/>
                <a:cs typeface="Consolas" panose="020B0609020204030204" pitchFamily="49" charset="0"/>
              </a:rPr>
              <a:t>def</a:t>
            </a:r>
            <a:r>
              <a:rPr lang="en-GB" sz="1600" dirty="0">
                <a:latin typeface="Consolas" panose="020B0609020204030204" pitchFamily="49" charset="0"/>
                <a:cs typeface="Consolas" panose="020B0609020204030204" pitchFamily="49" charset="0"/>
              </a:rPr>
              <a:t> </a:t>
            </a:r>
            <a:r>
              <a:rPr lang="en-GB" sz="1600" b="1" dirty="0" err="1">
                <a:solidFill>
                  <a:srgbClr val="0066BB"/>
                </a:solidFill>
                <a:latin typeface="Consolas" panose="020B0609020204030204" pitchFamily="49" charset="0"/>
                <a:cs typeface="Consolas" panose="020B0609020204030204" pitchFamily="49" charset="0"/>
              </a:rPr>
              <a:t>test_something</a:t>
            </a:r>
            <a:r>
              <a:rPr lang="en-GB" sz="1600" dirty="0">
                <a:latin typeface="Consolas" panose="020B0609020204030204" pitchFamily="49" charset="0"/>
                <a:cs typeface="Consolas" panose="020B0609020204030204" pitchFamily="49" charset="0"/>
              </a:rPr>
              <a:t>():</a:t>
            </a:r>
          </a:p>
          <a:p>
            <a:r>
              <a:rPr lang="en-GB" sz="1600" dirty="0">
                <a:latin typeface="Consolas" panose="020B0609020204030204" pitchFamily="49" charset="0"/>
                <a:cs typeface="Consolas" panose="020B0609020204030204" pitchFamily="49" charset="0"/>
              </a:rPr>
              <a:t>	...</a:t>
            </a:r>
            <a:endParaRPr lang="en-DE" sz="16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78741502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70779E2-5350-864A-850F-9F70861EFBFC}"/>
              </a:ext>
            </a:extLst>
          </p:cNvPr>
          <p:cNvSpPr/>
          <p:nvPr/>
        </p:nvSpPr>
        <p:spPr>
          <a:xfrm>
            <a:off x="2351584" y="5079584"/>
            <a:ext cx="6408712" cy="1132395"/>
          </a:xfrm>
          <a:prstGeom prst="rect">
            <a:avLst/>
          </a:prstGeom>
          <a:solidFill>
            <a:schemeClr val="tx1">
              <a:lumMod val="75000"/>
              <a:lumOff val="25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DE" dirty="0"/>
          </a:p>
        </p:txBody>
      </p:sp>
      <p:sp>
        <p:nvSpPr>
          <p:cNvPr id="2" name="Title 1">
            <a:extLst>
              <a:ext uri="{FF2B5EF4-FFF2-40B4-BE49-F238E27FC236}">
                <a16:creationId xmlns:a16="http://schemas.microsoft.com/office/drawing/2014/main" id="{87005CDB-6463-B741-94CA-651D12044853}"/>
              </a:ext>
            </a:extLst>
          </p:cNvPr>
          <p:cNvSpPr>
            <a:spLocks noGrp="1"/>
          </p:cNvSpPr>
          <p:nvPr>
            <p:ph type="title"/>
          </p:nvPr>
        </p:nvSpPr>
        <p:spPr/>
        <p:txBody>
          <a:bodyPr/>
          <a:lstStyle/>
          <a:p>
            <a:r>
              <a:rPr lang="en-DE" dirty="0"/>
              <a:t>Marking tests with custom markers</a:t>
            </a:r>
          </a:p>
        </p:txBody>
      </p:sp>
      <p:sp>
        <p:nvSpPr>
          <p:cNvPr id="3" name="Content Placeholder 2">
            <a:extLst>
              <a:ext uri="{FF2B5EF4-FFF2-40B4-BE49-F238E27FC236}">
                <a16:creationId xmlns:a16="http://schemas.microsoft.com/office/drawing/2014/main" id="{7E728BE7-2DBF-E146-89FA-99BFF5729CAD}"/>
              </a:ext>
            </a:extLst>
          </p:cNvPr>
          <p:cNvSpPr>
            <a:spLocks noGrp="1"/>
          </p:cNvSpPr>
          <p:nvPr>
            <p:ph idx="1"/>
          </p:nvPr>
        </p:nvSpPr>
        <p:spPr/>
        <p:txBody>
          <a:bodyPr>
            <a:normAutofit/>
          </a:bodyPr>
          <a:lstStyle/>
          <a:p>
            <a:r>
              <a:rPr lang="en-GB" sz="2400" dirty="0"/>
              <a:t>If you have lots of tests, you can categorize them with your own markers </a:t>
            </a:r>
          </a:p>
          <a:p>
            <a:pPr lvl="1"/>
            <a:r>
              <a:rPr lang="en-GB" sz="2000" dirty="0"/>
              <a:t>although for custom mark names you need to register the marks “</a:t>
            </a:r>
            <a:r>
              <a:rPr lang="en-GB" sz="2000" dirty="0" err="1"/>
              <a:t>pytest.ini</a:t>
            </a:r>
            <a:r>
              <a:rPr lang="en-GB" sz="2000" dirty="0"/>
              <a:t>” </a:t>
            </a:r>
          </a:p>
          <a:p>
            <a:pPr lvl="1"/>
            <a:r>
              <a:rPr lang="en-GB" sz="2000" dirty="0">
                <a:hlinkClick r:id="rId2"/>
              </a:rPr>
              <a:t>https://docs.pytest.org/en/7.1.x/example/markers.html#registering-markers</a:t>
            </a:r>
            <a:r>
              <a:rPr lang="en-GB" sz="2000" dirty="0"/>
              <a:t> </a:t>
            </a:r>
          </a:p>
          <a:p>
            <a:r>
              <a:rPr lang="en-GB" sz="2400" dirty="0"/>
              <a:t>Example: </a:t>
            </a:r>
          </a:p>
          <a:p>
            <a:pPr lvl="1"/>
            <a:r>
              <a:rPr lang="en-GB" sz="2000" dirty="0"/>
              <a:t>Smoke tests check for really basic features: run these frequently</a:t>
            </a:r>
          </a:p>
          <a:p>
            <a:pPr lvl="1"/>
            <a:r>
              <a:rPr lang="en-GB" sz="2000" dirty="0"/>
              <a:t>O</a:t>
            </a:r>
            <a:r>
              <a:rPr lang="en-DE" sz="2000" dirty="0"/>
              <a:t>ther tests may be many or too slow to run every time and test for more edge cases</a:t>
            </a:r>
          </a:p>
        </p:txBody>
      </p:sp>
      <p:sp>
        <p:nvSpPr>
          <p:cNvPr id="4" name="Date Placeholder 3">
            <a:extLst>
              <a:ext uri="{FF2B5EF4-FFF2-40B4-BE49-F238E27FC236}">
                <a16:creationId xmlns:a16="http://schemas.microsoft.com/office/drawing/2014/main" id="{EB90D210-69C2-254F-A712-34EDC8A34BCE}"/>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61CF89F0-6046-F74F-9841-B0C36739D201}"/>
              </a:ext>
            </a:extLst>
          </p:cNvPr>
          <p:cNvSpPr>
            <a:spLocks noGrp="1"/>
          </p:cNvSpPr>
          <p:nvPr>
            <p:ph type="ftr" sz="quarter" idx="11"/>
          </p:nvPr>
        </p:nvSpPr>
        <p:spPr/>
        <p:txBody>
          <a:bodyPr/>
          <a:lstStyle/>
          <a:p>
            <a:r>
              <a:rPr lang="en-US"/>
              <a:t>Testing scientific code, v16.0</a:t>
            </a:r>
            <a:endParaRPr lang="en-US" dirty="0"/>
          </a:p>
        </p:txBody>
      </p:sp>
      <p:sp>
        <p:nvSpPr>
          <p:cNvPr id="9" name="Slide Number Placeholder 8">
            <a:extLst>
              <a:ext uri="{FF2B5EF4-FFF2-40B4-BE49-F238E27FC236}">
                <a16:creationId xmlns:a16="http://schemas.microsoft.com/office/drawing/2014/main" id="{7398E13E-B5C9-08B7-08D1-B199EAB35724}"/>
              </a:ext>
            </a:extLst>
          </p:cNvPr>
          <p:cNvSpPr>
            <a:spLocks noGrp="1"/>
          </p:cNvSpPr>
          <p:nvPr>
            <p:ph type="sldNum" sz="quarter" idx="12"/>
          </p:nvPr>
        </p:nvSpPr>
        <p:spPr/>
        <p:txBody>
          <a:bodyPr/>
          <a:lstStyle/>
          <a:p>
            <a:fld id="{EF79ADEA-B933-47CC-A4E9-04E6298B917C}" type="slidenum">
              <a:rPr lang="en-US" smtClean="0"/>
              <a:pPr/>
              <a:t>42</a:t>
            </a:fld>
            <a:endParaRPr lang="en-US"/>
          </a:p>
        </p:txBody>
      </p:sp>
      <p:sp>
        <p:nvSpPr>
          <p:cNvPr id="6" name="Rectangle 5">
            <a:extLst>
              <a:ext uri="{FF2B5EF4-FFF2-40B4-BE49-F238E27FC236}">
                <a16:creationId xmlns:a16="http://schemas.microsoft.com/office/drawing/2014/main" id="{E239EA3C-046A-4340-B98A-74523E6444C4}"/>
              </a:ext>
            </a:extLst>
          </p:cNvPr>
          <p:cNvSpPr/>
          <p:nvPr/>
        </p:nvSpPr>
        <p:spPr>
          <a:xfrm>
            <a:off x="3480456" y="3830873"/>
            <a:ext cx="4150968" cy="1015663"/>
          </a:xfrm>
          <a:prstGeom prst="rect">
            <a:avLst/>
          </a:prstGeom>
          <a:solidFill>
            <a:schemeClr val="bg1">
              <a:lumMod val="95000"/>
            </a:schemeClr>
          </a:solidFill>
        </p:spPr>
        <p:txBody>
          <a:bodyPr wrap="square">
            <a:spAutoFit/>
          </a:bodyPr>
          <a:lstStyle/>
          <a:p>
            <a:r>
              <a:rPr lang="en-GB" sz="2000" b="1" dirty="0">
                <a:solidFill>
                  <a:srgbClr val="555555"/>
                </a:solidFill>
                <a:latin typeface="Consolas" panose="020B0609020204030204" pitchFamily="49" charset="0"/>
                <a:cs typeface="Consolas" panose="020B0609020204030204" pitchFamily="49" charset="0"/>
              </a:rPr>
              <a:t>@</a:t>
            </a:r>
            <a:r>
              <a:rPr lang="en-GB" sz="2000" b="1" dirty="0" err="1">
                <a:solidFill>
                  <a:srgbClr val="555555"/>
                </a:solidFill>
                <a:latin typeface="Consolas" panose="020B0609020204030204" pitchFamily="49" charset="0"/>
                <a:cs typeface="Consolas" panose="020B0609020204030204" pitchFamily="49" charset="0"/>
              </a:rPr>
              <a:t>pytest.mark.smoke</a:t>
            </a:r>
            <a:endParaRPr lang="en-GB" sz="2000" b="1" dirty="0">
              <a:solidFill>
                <a:srgbClr val="555555"/>
              </a:solidFill>
              <a:latin typeface="Consolas" panose="020B0609020204030204" pitchFamily="49" charset="0"/>
              <a:cs typeface="Consolas" panose="020B0609020204030204" pitchFamily="49" charset="0"/>
            </a:endParaRPr>
          </a:p>
          <a:p>
            <a:r>
              <a:rPr lang="en-GB" sz="2000" b="1" dirty="0">
                <a:solidFill>
                  <a:srgbClr val="008800"/>
                </a:solidFill>
                <a:latin typeface="Consolas" panose="020B0609020204030204" pitchFamily="49" charset="0"/>
                <a:cs typeface="Consolas" panose="020B0609020204030204" pitchFamily="49" charset="0"/>
              </a:rPr>
              <a:t>def</a:t>
            </a:r>
            <a:r>
              <a:rPr lang="en-GB" sz="2000" dirty="0">
                <a:latin typeface="Consolas" panose="020B0609020204030204" pitchFamily="49" charset="0"/>
                <a:cs typeface="Consolas" panose="020B0609020204030204" pitchFamily="49" charset="0"/>
              </a:rPr>
              <a:t> </a:t>
            </a:r>
            <a:r>
              <a:rPr lang="en-GB" sz="2000" b="1" dirty="0" err="1">
                <a:solidFill>
                  <a:srgbClr val="0066BB"/>
                </a:solidFill>
                <a:latin typeface="Consolas" panose="020B0609020204030204" pitchFamily="49" charset="0"/>
                <a:cs typeface="Consolas" panose="020B0609020204030204" pitchFamily="49" charset="0"/>
              </a:rPr>
              <a:t>test_something_basic</a:t>
            </a:r>
            <a:r>
              <a:rPr lang="en-GB" sz="2000" dirty="0">
                <a:latin typeface="Consolas" panose="020B0609020204030204" pitchFamily="49" charset="0"/>
                <a:cs typeface="Consolas" panose="020B0609020204030204" pitchFamily="49" charset="0"/>
              </a:rPr>
              <a:t>():</a:t>
            </a:r>
          </a:p>
          <a:p>
            <a:r>
              <a:rPr lang="en-GB" sz="2000" dirty="0">
                <a:latin typeface="Consolas" panose="020B0609020204030204" pitchFamily="49" charset="0"/>
                <a:cs typeface="Consolas" panose="020B0609020204030204" pitchFamily="49" charset="0"/>
              </a:rPr>
              <a:t>	...</a:t>
            </a:r>
            <a:endParaRPr lang="en-DE" sz="2000" dirty="0">
              <a:latin typeface="Consolas" panose="020B0609020204030204" pitchFamily="49" charset="0"/>
              <a:cs typeface="Consolas" panose="020B0609020204030204" pitchFamily="49" charset="0"/>
            </a:endParaRPr>
          </a:p>
        </p:txBody>
      </p:sp>
      <p:sp>
        <p:nvSpPr>
          <p:cNvPr id="7" name="TextBox 6">
            <a:extLst>
              <a:ext uri="{FF2B5EF4-FFF2-40B4-BE49-F238E27FC236}">
                <a16:creationId xmlns:a16="http://schemas.microsoft.com/office/drawing/2014/main" id="{D972F30D-0D6B-4C4C-B6B7-2E9C84733A93}"/>
              </a:ext>
            </a:extLst>
          </p:cNvPr>
          <p:cNvSpPr txBox="1"/>
          <p:nvPr/>
        </p:nvSpPr>
        <p:spPr>
          <a:xfrm>
            <a:off x="2351585" y="5254933"/>
            <a:ext cx="6083717" cy="830997"/>
          </a:xfrm>
          <a:prstGeom prst="rect">
            <a:avLst/>
          </a:prstGeom>
          <a:noFill/>
        </p:spPr>
        <p:txBody>
          <a:bodyPr wrap="none" rtlCol="0">
            <a:spAutoFit/>
          </a:bodyPr>
          <a:lstStyle/>
          <a:p>
            <a:r>
              <a:rPr lang="en-DE" dirty="0">
                <a:solidFill>
                  <a:srgbClr val="00B050"/>
                </a:solidFill>
                <a:latin typeface="Courier New" panose="02070309020205020404" pitchFamily="49" charset="0"/>
                <a:cs typeface="Courier New" panose="02070309020205020404" pitchFamily="49" charset="0"/>
              </a:rPr>
              <a:t>&gt; pytest –m smoke</a:t>
            </a:r>
          </a:p>
          <a:p>
            <a:r>
              <a:rPr lang="en-DE" dirty="0">
                <a:solidFill>
                  <a:srgbClr val="00B050"/>
                </a:solidFill>
                <a:latin typeface="Courier New" panose="02070309020205020404" pitchFamily="49" charset="0"/>
                <a:cs typeface="Courier New" panose="02070309020205020404" pitchFamily="49" charset="0"/>
              </a:rPr>
              <a:t>&gt; pytest –m ”smoke and not slow”</a:t>
            </a:r>
          </a:p>
        </p:txBody>
      </p:sp>
    </p:spTree>
    <p:extLst>
      <p:ext uri="{BB962C8B-B14F-4D97-AF65-F5344CB8AC3E}">
        <p14:creationId xmlns:p14="http://schemas.microsoft.com/office/powerpoint/2010/main" val="42293004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D0B11-36FC-7FCF-F80C-D76DF7A8178C}"/>
              </a:ext>
            </a:extLst>
          </p:cNvPr>
          <p:cNvSpPr>
            <a:spLocks noGrp="1"/>
          </p:cNvSpPr>
          <p:nvPr>
            <p:ph type="title"/>
          </p:nvPr>
        </p:nvSpPr>
        <p:spPr/>
        <p:txBody>
          <a:bodyPr>
            <a:normAutofit/>
          </a:bodyPr>
          <a:lstStyle/>
          <a:p>
            <a:r>
              <a:rPr lang="en-CH" dirty="0"/>
              <a:t>Writing temporary files: </a:t>
            </a:r>
            <a:r>
              <a:rPr lang="en-CH" dirty="0">
                <a:latin typeface="Consolas" panose="020B0609020204030204" pitchFamily="49" charset="0"/>
                <a:cs typeface="Consolas" panose="020B0609020204030204" pitchFamily="49" charset="0"/>
              </a:rPr>
              <a:t>tmp_path</a:t>
            </a:r>
          </a:p>
        </p:txBody>
      </p:sp>
      <p:sp>
        <p:nvSpPr>
          <p:cNvPr id="3" name="Content Placeholder 2">
            <a:extLst>
              <a:ext uri="{FF2B5EF4-FFF2-40B4-BE49-F238E27FC236}">
                <a16:creationId xmlns:a16="http://schemas.microsoft.com/office/drawing/2014/main" id="{0CE1A601-DD29-79B0-0CC0-C9DDC27100A1}"/>
              </a:ext>
            </a:extLst>
          </p:cNvPr>
          <p:cNvSpPr>
            <a:spLocks noGrp="1"/>
          </p:cNvSpPr>
          <p:nvPr>
            <p:ph idx="1"/>
          </p:nvPr>
        </p:nvSpPr>
        <p:spPr/>
        <p:txBody>
          <a:bodyPr>
            <a:normAutofit/>
          </a:bodyPr>
          <a:lstStyle/>
          <a:p>
            <a:r>
              <a:rPr lang="en-CH" sz="2400" dirty="0"/>
              <a:t>To test functions that write to disk without leaving around the files when the test is finished, use the </a:t>
            </a:r>
            <a:r>
              <a:rPr lang="en-CH" sz="2000" dirty="0">
                <a:latin typeface="Consolas" panose="020B0609020204030204" pitchFamily="49" charset="0"/>
                <a:cs typeface="Consolas" panose="020B0609020204030204" pitchFamily="49" charset="0"/>
              </a:rPr>
              <a:t>tmp_path </a:t>
            </a:r>
            <a:r>
              <a:rPr lang="en-CH" sz="2400" dirty="0"/>
              <a:t>fixture</a:t>
            </a:r>
          </a:p>
          <a:p>
            <a:r>
              <a:rPr lang="en-CH" sz="2400" dirty="0"/>
              <a:t>The value of </a:t>
            </a:r>
            <a:r>
              <a:rPr lang="en-US" sz="2000" dirty="0" err="1">
                <a:latin typeface="Consolas" panose="020B0609020204030204" pitchFamily="49" charset="0"/>
                <a:cs typeface="Consolas" panose="020B0609020204030204" pitchFamily="49" charset="0"/>
              </a:rPr>
              <a:t>tmp_path</a:t>
            </a:r>
            <a:r>
              <a:rPr lang="en-US" sz="2000" dirty="0">
                <a:latin typeface="Consolas" panose="020B0609020204030204" pitchFamily="49" charset="0"/>
                <a:cs typeface="Consolas" panose="020B0609020204030204" pitchFamily="49" charset="0"/>
              </a:rPr>
              <a:t> </a:t>
            </a:r>
            <a:r>
              <a:rPr lang="en-CH" sz="2400" dirty="0"/>
              <a:t>is a </a:t>
            </a:r>
            <a:r>
              <a:rPr lang="en-CH" sz="2000" dirty="0">
                <a:latin typeface="Consolas" panose="020B0609020204030204" pitchFamily="49" charset="0"/>
                <a:cs typeface="Consolas" panose="020B0609020204030204" pitchFamily="49" charset="0"/>
              </a:rPr>
              <a:t>pathlib.Path </a:t>
            </a:r>
            <a:r>
              <a:rPr lang="en-CH" sz="2400" dirty="0"/>
              <a:t>object</a:t>
            </a:r>
          </a:p>
          <a:p>
            <a:r>
              <a:rPr lang="en-CH" sz="2400" dirty="0"/>
              <a:t>The directory is created at the start of the test, and removed at the end</a:t>
            </a:r>
          </a:p>
        </p:txBody>
      </p:sp>
      <p:sp>
        <p:nvSpPr>
          <p:cNvPr id="4" name="Date Placeholder 3">
            <a:extLst>
              <a:ext uri="{FF2B5EF4-FFF2-40B4-BE49-F238E27FC236}">
                <a16:creationId xmlns:a16="http://schemas.microsoft.com/office/drawing/2014/main" id="{49AB869E-7096-04F5-FA46-38781B8966CE}"/>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1651F61E-C0DD-FA35-C47D-4305DBA761FB}"/>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B2280102-5311-5439-AE8B-AAFB0FC350E7}"/>
              </a:ext>
            </a:extLst>
          </p:cNvPr>
          <p:cNvSpPr>
            <a:spLocks noGrp="1"/>
          </p:cNvSpPr>
          <p:nvPr>
            <p:ph type="sldNum" sz="quarter" idx="12"/>
          </p:nvPr>
        </p:nvSpPr>
        <p:spPr/>
        <p:txBody>
          <a:bodyPr/>
          <a:lstStyle/>
          <a:p>
            <a:fld id="{EF79ADEA-B933-47CC-A4E9-04E6298B917C}" type="slidenum">
              <a:rPr lang="en-US" smtClean="0"/>
              <a:pPr/>
              <a:t>43</a:t>
            </a:fld>
            <a:endParaRPr lang="en-US" dirty="0"/>
          </a:p>
        </p:txBody>
      </p:sp>
      <p:sp>
        <p:nvSpPr>
          <p:cNvPr id="8" name="TextBox 7">
            <a:extLst>
              <a:ext uri="{FF2B5EF4-FFF2-40B4-BE49-F238E27FC236}">
                <a16:creationId xmlns:a16="http://schemas.microsoft.com/office/drawing/2014/main" id="{3D9E2E6B-8D7E-217A-8200-19DCFE60C803}"/>
              </a:ext>
            </a:extLst>
          </p:cNvPr>
          <p:cNvSpPr txBox="1"/>
          <p:nvPr/>
        </p:nvSpPr>
        <p:spPr>
          <a:xfrm>
            <a:off x="2248948" y="3579409"/>
            <a:ext cx="6120680" cy="2308324"/>
          </a:xfrm>
          <a:prstGeom prst="rect">
            <a:avLst/>
          </a:prstGeom>
          <a:solidFill>
            <a:schemeClr val="bg1">
              <a:lumMod val="95000"/>
            </a:schemeClr>
          </a:solidFill>
        </p:spPr>
        <p:txBody>
          <a:bodyPr wrap="square">
            <a:spAutoFit/>
          </a:bodyPr>
          <a:lstStyle/>
          <a:p>
            <a:r>
              <a:rPr lang="en-US" b="1" noProof="1">
                <a:solidFill>
                  <a:srgbClr val="007020"/>
                </a:solidFill>
                <a:effectLst/>
                <a:latin typeface="Consolas" panose="020B0609020204030204" pitchFamily="49" charset="0"/>
                <a:cs typeface="Consolas" panose="020B0609020204030204" pitchFamily="49" charset="0"/>
              </a:rPr>
              <a:t>def</a:t>
            </a:r>
            <a:r>
              <a:rPr lang="en-US" noProof="1">
                <a:latin typeface="Consolas" panose="020B0609020204030204" pitchFamily="49" charset="0"/>
                <a:cs typeface="Consolas" panose="020B0609020204030204" pitchFamily="49" charset="0"/>
              </a:rPr>
              <a:t> </a:t>
            </a:r>
            <a:r>
              <a:rPr lang="en-US" noProof="1">
                <a:solidFill>
                  <a:srgbClr val="06287E"/>
                </a:solidFill>
                <a:effectLst/>
                <a:latin typeface="Consolas" panose="020B0609020204030204" pitchFamily="49" charset="0"/>
                <a:cs typeface="Consolas" panose="020B0609020204030204" pitchFamily="49" charset="0"/>
              </a:rPr>
              <a:t>test_create_file</a:t>
            </a:r>
            <a:r>
              <a:rPr lang="en-US" noProof="1">
                <a:latin typeface="Consolas" panose="020B0609020204030204" pitchFamily="49" charset="0"/>
                <a:cs typeface="Consolas" panose="020B0609020204030204" pitchFamily="49" charset="0"/>
              </a:rPr>
              <a:t>(tmp_path): </a:t>
            </a:r>
          </a:p>
          <a:p>
            <a:r>
              <a:rPr lang="en-US" noProof="1">
                <a:latin typeface="Consolas" panose="020B0609020204030204" pitchFamily="49" charset="0"/>
                <a:cs typeface="Consolas" panose="020B0609020204030204" pitchFamily="49" charset="0"/>
              </a:rPr>
              <a:t>	d </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 tmp_path </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 </a:t>
            </a:r>
            <a:r>
              <a:rPr lang="en-US" noProof="1">
                <a:solidFill>
                  <a:srgbClr val="4070A0"/>
                </a:solidFill>
                <a:effectLst/>
                <a:latin typeface="Consolas" panose="020B0609020204030204" pitchFamily="49" charset="0"/>
                <a:cs typeface="Consolas" panose="020B0609020204030204" pitchFamily="49" charset="0"/>
              </a:rPr>
              <a:t>"sub"</a:t>
            </a:r>
            <a:r>
              <a:rPr lang="en-US" noProof="1">
                <a:latin typeface="Consolas" panose="020B0609020204030204" pitchFamily="49" charset="0"/>
                <a:cs typeface="Consolas" panose="020B0609020204030204" pitchFamily="49" charset="0"/>
              </a:rPr>
              <a:t> </a:t>
            </a:r>
          </a:p>
          <a:p>
            <a:r>
              <a:rPr lang="en-US" noProof="1">
                <a:latin typeface="Consolas" panose="020B0609020204030204" pitchFamily="49" charset="0"/>
                <a:cs typeface="Consolas" panose="020B0609020204030204" pitchFamily="49" charset="0"/>
              </a:rPr>
              <a:t>	d</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mkdir() </a:t>
            </a:r>
          </a:p>
          <a:p>
            <a:r>
              <a:rPr lang="en-US" noProof="1">
                <a:latin typeface="Consolas" panose="020B0609020204030204" pitchFamily="49" charset="0"/>
                <a:cs typeface="Consolas" panose="020B0609020204030204" pitchFamily="49" charset="0"/>
              </a:rPr>
              <a:t>	p </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 d </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 </a:t>
            </a:r>
            <a:r>
              <a:rPr lang="en-US" noProof="1">
                <a:solidFill>
                  <a:srgbClr val="4070A0"/>
                </a:solidFill>
                <a:effectLst/>
                <a:latin typeface="Consolas" panose="020B0609020204030204" pitchFamily="49" charset="0"/>
                <a:cs typeface="Consolas" panose="020B0609020204030204" pitchFamily="49" charset="0"/>
              </a:rPr>
              <a:t>"hello.txt"</a:t>
            </a:r>
            <a:r>
              <a:rPr lang="en-US" noProof="1">
                <a:latin typeface="Consolas" panose="020B0609020204030204" pitchFamily="49" charset="0"/>
                <a:cs typeface="Consolas" panose="020B0609020204030204" pitchFamily="49" charset="0"/>
              </a:rPr>
              <a:t> </a:t>
            </a:r>
          </a:p>
          <a:p>
            <a:r>
              <a:rPr lang="en-US" noProof="1">
                <a:latin typeface="Consolas" panose="020B0609020204030204" pitchFamily="49" charset="0"/>
                <a:cs typeface="Consolas" panose="020B0609020204030204" pitchFamily="49" charset="0"/>
              </a:rPr>
              <a:t>	content = </a:t>
            </a:r>
            <a:r>
              <a:rPr lang="en-US" noProof="1">
                <a:solidFill>
                  <a:srgbClr val="4070A0"/>
                </a:solidFill>
                <a:effectLst/>
                <a:latin typeface="Consolas" panose="020B0609020204030204" pitchFamily="49" charset="0"/>
                <a:cs typeface="Consolas" panose="020B0609020204030204" pitchFamily="49" charset="0"/>
              </a:rPr>
              <a:t>"some random text"</a:t>
            </a:r>
            <a:r>
              <a:rPr lang="en-US" noProof="1">
                <a:latin typeface="Consolas" panose="020B0609020204030204" pitchFamily="49" charset="0"/>
                <a:cs typeface="Consolas" panose="020B0609020204030204" pitchFamily="49" charset="0"/>
              </a:rPr>
              <a:t> </a:t>
            </a:r>
          </a:p>
          <a:p>
            <a:r>
              <a:rPr lang="en-US" noProof="1">
                <a:latin typeface="Consolas" panose="020B0609020204030204" pitchFamily="49" charset="0"/>
                <a:cs typeface="Consolas" panose="020B0609020204030204" pitchFamily="49" charset="0"/>
              </a:rPr>
              <a:t>	p</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write_text(content) </a:t>
            </a:r>
          </a:p>
          <a:p>
            <a:r>
              <a:rPr lang="en-US" b="1" noProof="1">
                <a:solidFill>
                  <a:srgbClr val="007020"/>
                </a:solidFill>
                <a:effectLst/>
                <a:latin typeface="Consolas" panose="020B0609020204030204" pitchFamily="49" charset="0"/>
                <a:cs typeface="Consolas" panose="020B0609020204030204" pitchFamily="49" charset="0"/>
              </a:rPr>
              <a:t>	assert</a:t>
            </a:r>
            <a:r>
              <a:rPr lang="en-US" noProof="1">
                <a:latin typeface="Consolas" panose="020B0609020204030204" pitchFamily="49" charset="0"/>
                <a:cs typeface="Consolas" panose="020B0609020204030204" pitchFamily="49" charset="0"/>
              </a:rPr>
              <a:t> p</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read_text() </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 content </a:t>
            </a:r>
          </a:p>
          <a:p>
            <a:r>
              <a:rPr lang="en-US" b="1" noProof="1">
                <a:solidFill>
                  <a:srgbClr val="007020"/>
                </a:solidFill>
                <a:effectLst/>
                <a:latin typeface="Consolas" panose="020B0609020204030204" pitchFamily="49" charset="0"/>
                <a:cs typeface="Consolas" panose="020B0609020204030204" pitchFamily="49" charset="0"/>
              </a:rPr>
              <a:t>	assert</a:t>
            </a:r>
            <a:r>
              <a:rPr lang="en-US" noProof="1">
                <a:latin typeface="Consolas" panose="020B0609020204030204" pitchFamily="49" charset="0"/>
                <a:cs typeface="Consolas" panose="020B0609020204030204" pitchFamily="49" charset="0"/>
              </a:rPr>
              <a:t> </a:t>
            </a:r>
            <a:r>
              <a:rPr lang="en-US" noProof="1">
                <a:solidFill>
                  <a:srgbClr val="007020"/>
                </a:solidFill>
                <a:effectLst/>
                <a:latin typeface="Consolas" panose="020B0609020204030204" pitchFamily="49" charset="0"/>
                <a:cs typeface="Consolas" panose="020B0609020204030204" pitchFamily="49" charset="0"/>
              </a:rPr>
              <a:t>len</a:t>
            </a:r>
            <a:r>
              <a:rPr lang="en-US" noProof="1">
                <a:latin typeface="Consolas" panose="020B0609020204030204" pitchFamily="49" charset="0"/>
                <a:cs typeface="Consolas" panose="020B0609020204030204" pitchFamily="49" charset="0"/>
              </a:rPr>
              <a:t>(</a:t>
            </a:r>
            <a:r>
              <a:rPr lang="en-US" noProof="1">
                <a:solidFill>
                  <a:srgbClr val="007020"/>
                </a:solidFill>
                <a:effectLst/>
                <a:latin typeface="Consolas" panose="020B0609020204030204" pitchFamily="49" charset="0"/>
                <a:cs typeface="Consolas" panose="020B0609020204030204" pitchFamily="49" charset="0"/>
              </a:rPr>
              <a:t>list</a:t>
            </a:r>
            <a:r>
              <a:rPr lang="en-US" noProof="1">
                <a:latin typeface="Consolas" panose="020B0609020204030204" pitchFamily="49" charset="0"/>
                <a:cs typeface="Consolas" panose="020B0609020204030204" pitchFamily="49" charset="0"/>
              </a:rPr>
              <a:t>(tmp_path</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iterdir())) </a:t>
            </a:r>
            <a:r>
              <a:rPr lang="en-US" noProof="1">
                <a:solidFill>
                  <a:srgbClr val="666666"/>
                </a:solidFill>
                <a:effectLst/>
                <a:latin typeface="Consolas" panose="020B0609020204030204" pitchFamily="49" charset="0"/>
                <a:cs typeface="Consolas" panose="020B0609020204030204" pitchFamily="49" charset="0"/>
              </a:rPr>
              <a:t>==</a:t>
            </a:r>
            <a:r>
              <a:rPr lang="en-US" noProof="1">
                <a:latin typeface="Consolas" panose="020B0609020204030204" pitchFamily="49" charset="0"/>
                <a:cs typeface="Consolas" panose="020B0609020204030204" pitchFamily="49" charset="0"/>
              </a:rPr>
              <a:t> </a:t>
            </a:r>
            <a:r>
              <a:rPr lang="en-US" noProof="1">
                <a:solidFill>
                  <a:srgbClr val="208050"/>
                </a:solidFill>
                <a:effectLst/>
                <a:latin typeface="Consolas" panose="020B0609020204030204" pitchFamily="49" charset="0"/>
                <a:cs typeface="Consolas" panose="020B0609020204030204" pitchFamily="49" charset="0"/>
              </a:rPr>
              <a:t>1</a:t>
            </a:r>
          </a:p>
        </p:txBody>
      </p:sp>
      <p:sp>
        <p:nvSpPr>
          <p:cNvPr id="9" name="TextBox 8">
            <a:extLst>
              <a:ext uri="{FF2B5EF4-FFF2-40B4-BE49-F238E27FC236}">
                <a16:creationId xmlns:a16="http://schemas.microsoft.com/office/drawing/2014/main" id="{1298947A-4698-470C-2825-80BAA655AF61}"/>
              </a:ext>
            </a:extLst>
          </p:cNvPr>
          <p:cNvSpPr txBox="1"/>
          <p:nvPr/>
        </p:nvSpPr>
        <p:spPr>
          <a:xfrm>
            <a:off x="7968208" y="3717032"/>
            <a:ext cx="2231640" cy="923330"/>
          </a:xfrm>
          <a:prstGeom prst="rect">
            <a:avLst/>
          </a:prstGeom>
          <a:solidFill>
            <a:schemeClr val="accent1">
              <a:lumMod val="20000"/>
              <a:lumOff val="80000"/>
            </a:schemeClr>
          </a:solidFill>
          <a:ln>
            <a:noFill/>
          </a:ln>
        </p:spPr>
        <p:txBody>
          <a:bodyPr wrap="square" rtlCol="0">
            <a:spAutoFit/>
          </a:bodyPr>
          <a:lstStyle/>
          <a:p>
            <a:r>
              <a:rPr lang="en-CH" dirty="0"/>
              <a:t>All you need to do is add an argument with this exact name</a:t>
            </a:r>
          </a:p>
        </p:txBody>
      </p:sp>
      <p:cxnSp>
        <p:nvCxnSpPr>
          <p:cNvPr id="10" name="Straight Arrow Connector 9">
            <a:extLst>
              <a:ext uri="{FF2B5EF4-FFF2-40B4-BE49-F238E27FC236}">
                <a16:creationId xmlns:a16="http://schemas.microsoft.com/office/drawing/2014/main" id="{6969AB62-E319-5027-EB58-A8A9E12AA213}"/>
              </a:ext>
            </a:extLst>
          </p:cNvPr>
          <p:cNvCxnSpPr>
            <a:cxnSpLocks/>
          </p:cNvCxnSpPr>
          <p:nvPr/>
        </p:nvCxnSpPr>
        <p:spPr>
          <a:xfrm flipH="1" flipV="1">
            <a:off x="6425412" y="3783964"/>
            <a:ext cx="1440160" cy="22110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58437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7175" name="Rectangle 7174">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170" name="Picture 2" descr="Image">
            <a:extLst>
              <a:ext uri="{FF2B5EF4-FFF2-40B4-BE49-F238E27FC236}">
                <a16:creationId xmlns:a16="http://schemas.microsoft.com/office/drawing/2014/main" id="{A9B4CCD8-1DBC-9265-52F3-AC49438B862C}"/>
              </a:ext>
            </a:extLst>
          </p:cNvPr>
          <p:cNvPicPr>
            <a:picLocks noChangeAspect="1" noChangeArrowheads="1"/>
          </p:cNvPicPr>
          <p:nvPr/>
        </p:nvPicPr>
        <p:blipFill rotWithShape="1">
          <a:blip r:embed="rId2">
            <a:alphaModFix amt="50000"/>
            <a:extLst>
              <a:ext uri="{28A0092B-C50C-407E-A947-70E740481C1C}">
                <a14:useLocalDpi xmlns:a14="http://schemas.microsoft.com/office/drawing/2010/main"/>
              </a:ext>
            </a:extLst>
          </a:blip>
          <a:srcRect/>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1524000" y="1122362"/>
            <a:ext cx="9144000" cy="1226518"/>
          </a:xfrm>
          <a:prstGeom prst="rect">
            <a:avLst/>
          </a:prstGeom>
        </p:spPr>
        <p:txBody>
          <a:bodyPr vert="horz" lIns="91440" tIns="45720" rIns="91440" bIns="45720" rtlCol="0" anchor="b">
            <a:normAutofit/>
          </a:bodyPr>
          <a:lstStyle/>
          <a:p>
            <a:pPr algn="ctr" defTabSz="914400">
              <a:lnSpc>
                <a:spcPct val="90000"/>
              </a:lnSpc>
              <a:spcBef>
                <a:spcPct val="0"/>
              </a:spcBef>
              <a:spcAft>
                <a:spcPts val="600"/>
              </a:spcAft>
            </a:pPr>
            <a:r>
              <a:rPr lang="en-US" sz="6000" dirty="0">
                <a:solidFill>
                  <a:srgbClr val="FFFFFF"/>
                </a:solidFill>
                <a:latin typeface="+mj-lt"/>
                <a:ea typeface="+mj-ea"/>
                <a:cs typeface="+mj-cs"/>
              </a:rPr>
              <a:t>Testing basics</a:t>
            </a:r>
          </a:p>
        </p:txBody>
      </p:sp>
      <p:sp>
        <p:nvSpPr>
          <p:cNvPr id="2" name="Date Placeholder 1"/>
          <p:cNvSpPr>
            <a:spLocks noGrp="1"/>
          </p:cNvSpPr>
          <p:nvPr>
            <p:ph type="dt" sz="half" idx="10"/>
          </p:nvPr>
        </p:nvSpPr>
        <p:spPr>
          <a:xfrm>
            <a:off x="838200" y="6356350"/>
            <a:ext cx="2743200" cy="365125"/>
          </a:xfrm>
        </p:spPr>
        <p:txBody>
          <a:bodyPr vert="horz" lIns="91440" tIns="45720" rIns="91440" bIns="45720" rtlCol="0" anchor="ctr">
            <a:normAutofit/>
          </a:bodyPr>
          <a:lstStyle/>
          <a:p>
            <a:pPr defTabSz="914400">
              <a:spcAft>
                <a:spcPts val="600"/>
              </a:spcAft>
              <a:defRPr/>
            </a:pPr>
            <a:r>
              <a:rPr lang="en-US" dirty="0">
                <a:solidFill>
                  <a:srgbClr val="FFFFFF"/>
                </a:solidFill>
                <a:latin typeface="Calibri" panose="020F0502020204030204"/>
              </a:rPr>
              <a:t>March 2024, CC BY-SA 4.0</a:t>
            </a:r>
          </a:p>
        </p:txBody>
      </p:sp>
      <p:sp>
        <p:nvSpPr>
          <p:cNvPr id="5" name="Footer Placeholder 4"/>
          <p:cNvSpPr>
            <a:spLocks noGrp="1"/>
          </p:cNvSpPr>
          <p:nvPr>
            <p:ph type="ftr" sz="quarter" idx="11"/>
          </p:nvPr>
        </p:nvSpPr>
        <p:spPr>
          <a:xfrm>
            <a:off x="4038600" y="6356350"/>
            <a:ext cx="4114800" cy="365125"/>
          </a:xfrm>
        </p:spPr>
        <p:txBody>
          <a:bodyPr vert="horz" lIns="91440" tIns="45720" rIns="91440" bIns="45720" rtlCol="0" anchor="ctr">
            <a:normAutofit/>
          </a:bodyPr>
          <a:lstStyle/>
          <a:p>
            <a:pPr defTabSz="914400">
              <a:spcAft>
                <a:spcPts val="600"/>
              </a:spcAft>
              <a:defRPr/>
            </a:pPr>
            <a:r>
              <a:rPr lang="en-US" kern="1200">
                <a:solidFill>
                  <a:srgbClr val="FFFFFF"/>
                </a:solidFill>
                <a:latin typeface="Calibri" panose="020F0502020204030204"/>
                <a:ea typeface="+mn-ea"/>
                <a:cs typeface="+mn-cs"/>
              </a:rPr>
              <a:t>Testing scientific code, v16.0</a:t>
            </a:r>
          </a:p>
        </p:txBody>
      </p:sp>
      <p:sp>
        <p:nvSpPr>
          <p:cNvPr id="3" name="Slide Number Placeholder 2">
            <a:extLst>
              <a:ext uri="{FF2B5EF4-FFF2-40B4-BE49-F238E27FC236}">
                <a16:creationId xmlns:a16="http://schemas.microsoft.com/office/drawing/2014/main" id="{26C845BC-C530-D88D-A33C-1AD7B119D5E1}"/>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defTabSz="914400">
              <a:spcAft>
                <a:spcPts val="600"/>
              </a:spcAft>
              <a:defRPr/>
            </a:pPr>
            <a:fld id="{EF79ADEA-B933-47CC-A4E9-04E6298B917C}" type="slidenum">
              <a:rPr lang="en-US">
                <a:solidFill>
                  <a:srgbClr val="FFFFFF"/>
                </a:solidFill>
                <a:latin typeface="Calibri" panose="020F0502020204030204"/>
              </a:rPr>
              <a:pPr defTabSz="914400">
                <a:spcAft>
                  <a:spcPts val="600"/>
                </a:spcAft>
                <a:defRPr/>
              </a:pPr>
              <a:t>5</a:t>
            </a:fld>
            <a:endParaRPr lang="en-US">
              <a:solidFill>
                <a:srgbClr val="FFFFFF"/>
              </a:solidFill>
              <a:latin typeface="Calibri" panose="020F0502020204030204"/>
            </a:endParaRPr>
          </a:p>
        </p:txBody>
      </p:sp>
    </p:spTree>
    <p:extLst>
      <p:ext uri="{BB962C8B-B14F-4D97-AF65-F5344CB8AC3E}">
        <p14:creationId xmlns:p14="http://schemas.microsoft.com/office/powerpoint/2010/main" val="1533228423"/>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7EF685-FECE-8A12-DF77-C5DF60F8C752}"/>
              </a:ext>
            </a:extLst>
          </p:cNvPr>
          <p:cNvSpPr>
            <a:spLocks noGrp="1"/>
          </p:cNvSpPr>
          <p:nvPr>
            <p:ph type="title"/>
          </p:nvPr>
        </p:nvSpPr>
        <p:spPr/>
        <p:txBody>
          <a:bodyPr/>
          <a:lstStyle/>
          <a:p>
            <a:r>
              <a:rPr lang="en-CH" dirty="0"/>
              <a:t>A test is just another function</a:t>
            </a:r>
          </a:p>
        </p:txBody>
      </p:sp>
      <p:sp>
        <p:nvSpPr>
          <p:cNvPr id="11" name="Content Placeholder 10">
            <a:extLst>
              <a:ext uri="{FF2B5EF4-FFF2-40B4-BE49-F238E27FC236}">
                <a16:creationId xmlns:a16="http://schemas.microsoft.com/office/drawing/2014/main" id="{8600270C-61EC-DD86-BB51-15F9905E078A}"/>
              </a:ext>
            </a:extLst>
          </p:cNvPr>
          <p:cNvSpPr>
            <a:spLocks noGrp="1"/>
          </p:cNvSpPr>
          <p:nvPr>
            <p:ph idx="1"/>
          </p:nvPr>
        </p:nvSpPr>
        <p:spPr/>
        <p:txBody>
          <a:bodyPr/>
          <a:lstStyle/>
          <a:p>
            <a:r>
              <a:rPr lang="en-CH" dirty="0"/>
              <a:t>Imagine we wrote this new function, and we wanted to test it</a:t>
            </a:r>
          </a:p>
        </p:txBody>
      </p:sp>
      <p:sp>
        <p:nvSpPr>
          <p:cNvPr id="4" name="Date Placeholder 3">
            <a:extLst>
              <a:ext uri="{FF2B5EF4-FFF2-40B4-BE49-F238E27FC236}">
                <a16:creationId xmlns:a16="http://schemas.microsoft.com/office/drawing/2014/main" id="{BC64F677-3B61-D6B7-2402-6BA990EAC1DB}"/>
              </a:ext>
            </a:extLst>
          </p:cNvPr>
          <p:cNvSpPr>
            <a:spLocks noGrp="1"/>
          </p:cNvSpPr>
          <p:nvPr>
            <p:ph type="dt" sz="half" idx="10"/>
          </p:nvPr>
        </p:nvSpPr>
        <p:spPr/>
        <p:txBody>
          <a:bodyPr/>
          <a:lstStyle/>
          <a:p>
            <a:r>
              <a:rPr lang="de-CH" sz="1000" dirty="0"/>
              <a:t>March 2024, CC BY-SA 4.0</a:t>
            </a:r>
            <a:endParaRPr lang="en-US" sz="1000" dirty="0"/>
          </a:p>
        </p:txBody>
      </p:sp>
      <p:sp>
        <p:nvSpPr>
          <p:cNvPr id="5" name="Footer Placeholder 4">
            <a:extLst>
              <a:ext uri="{FF2B5EF4-FFF2-40B4-BE49-F238E27FC236}">
                <a16:creationId xmlns:a16="http://schemas.microsoft.com/office/drawing/2014/main" id="{26735637-F7FD-C6AF-8699-8A93B1CA87BE}"/>
              </a:ext>
            </a:extLst>
          </p:cNvPr>
          <p:cNvSpPr>
            <a:spLocks noGrp="1"/>
          </p:cNvSpPr>
          <p:nvPr>
            <p:ph type="ftr" sz="quarter" idx="11"/>
          </p:nvPr>
        </p:nvSpPr>
        <p:spPr/>
        <p:txBody>
          <a:bodyPr/>
          <a:lstStyle/>
          <a:p>
            <a:r>
              <a:rPr lang="en-US"/>
              <a:t>Testing scientific code, v16.0</a:t>
            </a:r>
            <a:endParaRPr lang="en-US" dirty="0"/>
          </a:p>
        </p:txBody>
      </p:sp>
      <p:sp>
        <p:nvSpPr>
          <p:cNvPr id="6" name="Slide Number Placeholder 5">
            <a:extLst>
              <a:ext uri="{FF2B5EF4-FFF2-40B4-BE49-F238E27FC236}">
                <a16:creationId xmlns:a16="http://schemas.microsoft.com/office/drawing/2014/main" id="{E4C7DD2D-8C5B-90E9-4D08-7EB016460AC7}"/>
              </a:ext>
            </a:extLst>
          </p:cNvPr>
          <p:cNvSpPr>
            <a:spLocks noGrp="1"/>
          </p:cNvSpPr>
          <p:nvPr>
            <p:ph type="sldNum" sz="quarter" idx="12"/>
          </p:nvPr>
        </p:nvSpPr>
        <p:spPr/>
        <p:txBody>
          <a:bodyPr/>
          <a:lstStyle/>
          <a:p>
            <a:fld id="{EF79ADEA-B933-47CC-A4E9-04E6298B917C}" type="slidenum">
              <a:rPr lang="en-US" smtClean="0"/>
              <a:pPr/>
              <a:t>6</a:t>
            </a:fld>
            <a:endParaRPr lang="en-US"/>
          </a:p>
        </p:txBody>
      </p:sp>
      <p:sp>
        <p:nvSpPr>
          <p:cNvPr id="10" name="TextBox 9">
            <a:extLst>
              <a:ext uri="{FF2B5EF4-FFF2-40B4-BE49-F238E27FC236}">
                <a16:creationId xmlns:a16="http://schemas.microsoft.com/office/drawing/2014/main" id="{A08C4F94-2EE7-3686-222B-76D0C7EA2636}"/>
              </a:ext>
            </a:extLst>
          </p:cNvPr>
          <p:cNvSpPr txBox="1"/>
          <p:nvPr/>
        </p:nvSpPr>
        <p:spPr>
          <a:xfrm>
            <a:off x="3791744" y="2492896"/>
            <a:ext cx="4608512" cy="2123658"/>
          </a:xfrm>
          <a:prstGeom prst="rect">
            <a:avLst/>
          </a:prstGeom>
          <a:solidFill>
            <a:schemeClr val="bg1">
              <a:lumMod val="95000"/>
            </a:schemeClr>
          </a:solidFill>
        </p:spPr>
        <p:txBody>
          <a:bodyPr wrap="square">
            <a:spAutoFit/>
          </a:bodyPr>
          <a:lstStyle/>
          <a:p>
            <a:r>
              <a:rPr lang="en-US" sz="1600" b="1" dirty="0">
                <a:solidFill>
                  <a:srgbClr val="2D961E"/>
                </a:solidFill>
                <a:effectLst/>
                <a:latin typeface="Menlo" panose="020B0609030804020204" pitchFamily="49" charset="0"/>
              </a:rPr>
              <a:t>def</a:t>
            </a:r>
            <a:r>
              <a:rPr lang="en-US" sz="1600" dirty="0">
                <a:solidFill>
                  <a:srgbClr val="000000"/>
                </a:solidFill>
                <a:effectLst/>
                <a:latin typeface="Menlo" panose="020B0609030804020204" pitchFamily="49" charset="0"/>
              </a:rPr>
              <a:t> </a:t>
            </a:r>
            <a:r>
              <a:rPr lang="en-US" sz="1600" dirty="0">
                <a:solidFill>
                  <a:srgbClr val="400BD9"/>
                </a:solidFill>
                <a:effectLst/>
                <a:latin typeface="Menlo" panose="020B0609030804020204" pitchFamily="49" charset="0"/>
              </a:rPr>
              <a:t>times_3</a:t>
            </a:r>
            <a:r>
              <a:rPr lang="en-US" sz="1600" dirty="0">
                <a:solidFill>
                  <a:srgbClr val="000000"/>
                </a:solidFill>
                <a:effectLst/>
                <a:latin typeface="Menlo" panose="020B0609030804020204" pitchFamily="49" charset="0"/>
              </a:rPr>
              <a:t>(x):</a:t>
            </a:r>
            <a:endParaRPr lang="en-US" sz="1600" dirty="0">
              <a:solidFill>
                <a:srgbClr val="400BD9"/>
              </a:solidFill>
              <a:effectLst/>
              <a:latin typeface="Menlo" panose="020B0609030804020204" pitchFamily="49" charset="0"/>
            </a:endParaRPr>
          </a:p>
          <a:p>
            <a:r>
              <a:rPr lang="en-US" sz="1600" i="1" dirty="0">
                <a:solidFill>
                  <a:srgbClr val="9FA01C"/>
                </a:solidFill>
                <a:effectLst/>
                <a:latin typeface="Menlo" panose="020B0609030804020204" pitchFamily="49" charset="0"/>
              </a:rPr>
              <a:t>   """Multiply x by 3.</a:t>
            </a:r>
            <a:endParaRPr lang="en-US" sz="1600" dirty="0">
              <a:solidFill>
                <a:srgbClr val="9FA01C"/>
              </a:solidFill>
              <a:effectLst/>
              <a:latin typeface="Menlo" panose="020B0609030804020204" pitchFamily="49" charset="0"/>
            </a:endParaRPr>
          </a:p>
          <a:p>
            <a:endParaRPr lang="en-US" sz="1600" dirty="0">
              <a:solidFill>
                <a:srgbClr val="2FB41D"/>
              </a:solidFill>
              <a:effectLst/>
              <a:latin typeface="Menlo" panose="020B0609030804020204" pitchFamily="49" charset="0"/>
            </a:endParaRPr>
          </a:p>
          <a:p>
            <a:r>
              <a:rPr lang="en-US" sz="1600" i="1" dirty="0">
                <a:solidFill>
                  <a:srgbClr val="9FA01C"/>
                </a:solidFill>
                <a:latin typeface="Menlo" panose="020B0609030804020204" pitchFamily="49" charset="0"/>
              </a:rPr>
              <a:t>   </a:t>
            </a:r>
            <a:r>
              <a:rPr lang="en-US" sz="1600" i="1" dirty="0">
                <a:solidFill>
                  <a:srgbClr val="9FA01C"/>
                </a:solidFill>
                <a:effectLst/>
                <a:latin typeface="Menlo" panose="020B0609030804020204" pitchFamily="49" charset="0"/>
              </a:rPr>
              <a:t>Parameters</a:t>
            </a:r>
            <a:endParaRPr lang="en-US" sz="1600" dirty="0">
              <a:solidFill>
                <a:srgbClr val="9FA01C"/>
              </a:solidFill>
              <a:effectLst/>
              <a:latin typeface="Menlo" panose="020B0609030804020204" pitchFamily="49" charset="0"/>
            </a:endParaRPr>
          </a:p>
          <a:p>
            <a:r>
              <a:rPr lang="en-US" sz="1600" i="1" dirty="0">
                <a:solidFill>
                  <a:srgbClr val="9FA01C"/>
                </a:solidFill>
                <a:effectLst/>
                <a:latin typeface="Menlo" panose="020B0609030804020204" pitchFamily="49" charset="0"/>
              </a:rPr>
              <a:t>   ----------</a:t>
            </a:r>
            <a:endParaRPr lang="en-US" sz="1600" dirty="0">
              <a:solidFill>
                <a:srgbClr val="9FA01C"/>
              </a:solidFill>
              <a:effectLst/>
              <a:latin typeface="Menlo" panose="020B0609030804020204" pitchFamily="49" charset="0"/>
            </a:endParaRPr>
          </a:p>
          <a:p>
            <a:r>
              <a:rPr lang="en-US" sz="1600" i="1" dirty="0">
                <a:solidFill>
                  <a:srgbClr val="9FA01C"/>
                </a:solidFill>
                <a:effectLst/>
                <a:latin typeface="Menlo" panose="020B0609030804020204" pitchFamily="49" charset="0"/>
              </a:rPr>
              <a:t>   x : The item to multiply by 3.</a:t>
            </a:r>
            <a:endParaRPr lang="en-US" sz="1600" dirty="0">
              <a:solidFill>
                <a:srgbClr val="9FA01C"/>
              </a:solidFill>
              <a:effectLst/>
              <a:latin typeface="Menlo" panose="020B0609030804020204" pitchFamily="49" charset="0"/>
            </a:endParaRPr>
          </a:p>
          <a:p>
            <a:r>
              <a:rPr lang="en-US" sz="1600" i="1" dirty="0">
                <a:solidFill>
                  <a:srgbClr val="9FA01C"/>
                </a:solidFill>
                <a:effectLst/>
                <a:latin typeface="Menlo" panose="020B0609030804020204" pitchFamily="49" charset="0"/>
              </a:rPr>
              <a:t>   """</a:t>
            </a:r>
            <a:endParaRPr lang="en-US" sz="1600" dirty="0">
              <a:solidFill>
                <a:srgbClr val="2FB41D"/>
              </a:solidFill>
              <a:effectLst/>
              <a:latin typeface="Menlo" panose="020B0609030804020204" pitchFamily="49" charset="0"/>
            </a:endParaRPr>
          </a:p>
          <a:p>
            <a:r>
              <a:rPr lang="en-US" sz="1600" b="1" dirty="0">
                <a:solidFill>
                  <a:srgbClr val="000000"/>
                </a:solidFill>
                <a:latin typeface="Menlo" panose="020B0609030804020204" pitchFamily="49" charset="0"/>
              </a:rPr>
              <a:t>   </a:t>
            </a:r>
            <a:r>
              <a:rPr lang="en-US" sz="1600" b="1" dirty="0">
                <a:solidFill>
                  <a:srgbClr val="2D961E"/>
                </a:solidFill>
                <a:effectLst/>
                <a:latin typeface="Menlo" panose="020B0609030804020204" pitchFamily="49" charset="0"/>
              </a:rPr>
              <a:t>return</a:t>
            </a:r>
            <a:r>
              <a:rPr lang="en-US" sz="1600" dirty="0">
                <a:solidFill>
                  <a:srgbClr val="000000"/>
                </a:solidFill>
                <a:effectLst/>
                <a:latin typeface="Menlo" panose="020B0609030804020204" pitchFamily="49" charset="0"/>
              </a:rPr>
              <a:t> x * </a:t>
            </a:r>
            <a:r>
              <a:rPr lang="en-US" sz="1600" dirty="0">
                <a:solidFill>
                  <a:srgbClr val="2FB41D"/>
                </a:solidFill>
                <a:effectLst/>
                <a:latin typeface="Menlo" panose="020B0609030804020204" pitchFamily="49" charset="0"/>
              </a:rPr>
              <a:t>3</a:t>
            </a:r>
            <a:endParaRPr lang="en-US" sz="1600" dirty="0">
              <a:solidFill>
                <a:srgbClr val="000000"/>
              </a:solidFill>
              <a:effectLst/>
              <a:latin typeface="Menlo" panose="020B0609030804020204" pitchFamily="49" charset="0"/>
            </a:endParaRPr>
          </a:p>
        </p:txBody>
      </p:sp>
      <p:sp>
        <p:nvSpPr>
          <p:cNvPr id="12" name="Rectangle 11">
            <a:extLst>
              <a:ext uri="{FF2B5EF4-FFF2-40B4-BE49-F238E27FC236}">
                <a16:creationId xmlns:a16="http://schemas.microsoft.com/office/drawing/2014/main" id="{4F7FB947-F5F8-4EC3-88D2-20F4ED576301}"/>
              </a:ext>
            </a:extLst>
          </p:cNvPr>
          <p:cNvSpPr/>
          <p:nvPr/>
        </p:nvSpPr>
        <p:spPr>
          <a:xfrm>
            <a:off x="152400" y="136524"/>
            <a:ext cx="11848256" cy="6584951"/>
          </a:xfrm>
          <a:prstGeom prst="rect">
            <a:avLst/>
          </a:prstGeom>
          <a:noFill/>
          <a:ln w="165100">
            <a:solidFill>
              <a:srgbClr val="7030A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3979233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Testing frameworks</a:t>
            </a:r>
          </a:p>
        </p:txBody>
      </p:sp>
      <p:sp>
        <p:nvSpPr>
          <p:cNvPr id="3" name="Content Placeholder 2"/>
          <p:cNvSpPr>
            <a:spLocks noGrp="1"/>
          </p:cNvSpPr>
          <p:nvPr>
            <p:ph idx="1"/>
          </p:nvPr>
        </p:nvSpPr>
        <p:spPr/>
        <p:txBody>
          <a:bodyPr>
            <a:normAutofit/>
          </a:bodyPr>
          <a:lstStyle/>
          <a:p>
            <a:r>
              <a:rPr lang="en-US" dirty="0"/>
              <a:t>The collection of tests written to test a package is called a “test suite”</a:t>
            </a:r>
          </a:p>
          <a:p>
            <a:r>
              <a:rPr lang="en-US" dirty="0"/>
              <a:t>Execution of a test suite is automated: external software runs the tests and provides reports and statistics</a:t>
            </a:r>
          </a:p>
          <a:p>
            <a:r>
              <a:rPr lang="en-US" dirty="0"/>
              <a:t>Main testing frameworks for python:</a:t>
            </a:r>
          </a:p>
          <a:p>
            <a:pPr lvl="1"/>
            <a:r>
              <a:rPr lang="en-US" dirty="0" err="1"/>
              <a:t>unittest</a:t>
            </a:r>
            <a:r>
              <a:rPr lang="en-US" dirty="0"/>
              <a:t>: in the standard library</a:t>
            </a:r>
          </a:p>
          <a:p>
            <a:pPr lvl="1"/>
            <a:r>
              <a:rPr lang="en-US" b="1" dirty="0"/>
              <a:t>pytest: what is most commonly used</a:t>
            </a:r>
          </a:p>
          <a:p>
            <a:endParaRPr lang="en-US" dirty="0"/>
          </a:p>
        </p:txBody>
      </p:sp>
      <p:sp>
        <p:nvSpPr>
          <p:cNvPr id="5" name="Date Placeholder 4"/>
          <p:cNvSpPr>
            <a:spLocks noGrp="1"/>
          </p:cNvSpPr>
          <p:nvPr>
            <p:ph type="dt" sz="half" idx="10"/>
          </p:nvPr>
        </p:nvSpPr>
        <p:spPr/>
        <p:txBody>
          <a:bodyPr/>
          <a:lstStyle/>
          <a:p>
            <a:r>
              <a:rPr lang="de-CH" dirty="0"/>
              <a:t>March 2024, CC BY-SA 4.0</a:t>
            </a:r>
            <a:endParaRPr lang="en-US" dirty="0"/>
          </a:p>
        </p:txBody>
      </p:sp>
      <p:sp>
        <p:nvSpPr>
          <p:cNvPr id="6" name="Footer Placeholder 5"/>
          <p:cNvSpPr>
            <a:spLocks noGrp="1"/>
          </p:cNvSpPr>
          <p:nvPr>
            <p:ph type="ftr" sz="quarter" idx="11"/>
          </p:nvPr>
        </p:nvSpPr>
        <p:spPr/>
        <p:txBody>
          <a:bodyPr/>
          <a:lstStyle/>
          <a:p>
            <a:r>
              <a:rPr lang="en-US"/>
              <a:t>Testing scientific code, v16.0</a:t>
            </a:r>
          </a:p>
        </p:txBody>
      </p:sp>
      <p:sp>
        <p:nvSpPr>
          <p:cNvPr id="4" name="Slide Number Placeholder 3">
            <a:extLst>
              <a:ext uri="{FF2B5EF4-FFF2-40B4-BE49-F238E27FC236}">
                <a16:creationId xmlns:a16="http://schemas.microsoft.com/office/drawing/2014/main" id="{470848D7-0C30-3E01-2E33-AAB24F24C349}"/>
              </a:ext>
            </a:extLst>
          </p:cNvPr>
          <p:cNvSpPr>
            <a:spLocks noGrp="1"/>
          </p:cNvSpPr>
          <p:nvPr>
            <p:ph type="sldNum" sz="quarter" idx="12"/>
          </p:nvPr>
        </p:nvSpPr>
        <p:spPr/>
        <p:txBody>
          <a:bodyPr/>
          <a:lstStyle/>
          <a:p>
            <a:fld id="{EF79ADEA-B933-47CC-A4E9-04E6298B917C}" type="slidenum">
              <a:rPr lang="en-US" smtClean="0"/>
              <a:pPr/>
              <a:t>7</a:t>
            </a:fld>
            <a:endParaRPr lang="en-US"/>
          </a:p>
        </p:txBody>
      </p:sp>
      <p:sp>
        <p:nvSpPr>
          <p:cNvPr id="9" name="TextBox 8"/>
          <p:cNvSpPr txBox="1"/>
          <p:nvPr/>
        </p:nvSpPr>
        <p:spPr>
          <a:xfrm>
            <a:off x="641394" y="4437112"/>
            <a:ext cx="10909212" cy="1569660"/>
          </a:xfrm>
          <a:prstGeom prst="rect">
            <a:avLst/>
          </a:prstGeom>
          <a:noFill/>
        </p:spPr>
        <p:txBody>
          <a:bodyPr wrap="square" rtlCol="0">
            <a:spAutoFit/>
          </a:bodyPr>
          <a:lstStyle/>
          <a:p>
            <a:r>
              <a:rPr lang="en-US" sz="1200" b="1" dirty="0">
                <a:solidFill>
                  <a:srgbClr val="000000"/>
                </a:solidFill>
                <a:effectLst/>
                <a:latin typeface="Menlo" panose="020B0609030804020204" pitchFamily="49" charset="0"/>
              </a:rPr>
              <a:t>=============================================== test session starts ================================================</a:t>
            </a:r>
            <a:endParaRPr lang="en-US" sz="1200" dirty="0">
              <a:solidFill>
                <a:srgbClr val="000000"/>
              </a:solidFill>
              <a:effectLst/>
              <a:latin typeface="Menlo" panose="020B0609030804020204" pitchFamily="49" charset="0"/>
            </a:endParaRPr>
          </a:p>
          <a:p>
            <a:r>
              <a:rPr lang="en-US" sz="1200" dirty="0">
                <a:solidFill>
                  <a:srgbClr val="000000"/>
                </a:solidFill>
                <a:effectLst/>
                <a:latin typeface="Menlo" panose="020B0609030804020204" pitchFamily="49" charset="0"/>
              </a:rPr>
              <a:t>platform </a:t>
            </a:r>
            <a:r>
              <a:rPr lang="en-US" sz="1200" dirty="0" err="1">
                <a:solidFill>
                  <a:srgbClr val="000000"/>
                </a:solidFill>
                <a:effectLst/>
                <a:latin typeface="Menlo" panose="020B0609030804020204" pitchFamily="49" charset="0"/>
              </a:rPr>
              <a:t>darwin</a:t>
            </a:r>
            <a:r>
              <a:rPr lang="en-US" sz="1200" dirty="0">
                <a:solidFill>
                  <a:srgbClr val="000000"/>
                </a:solidFill>
                <a:effectLst/>
                <a:latin typeface="Menlo" panose="020B0609030804020204" pitchFamily="49" charset="0"/>
              </a:rPr>
              <a:t> -- Python 3.11.3, pytest-7.3.1, pluggy-1.0.0 </a:t>
            </a:r>
          </a:p>
          <a:p>
            <a:r>
              <a:rPr lang="en-US" sz="1200" b="1" dirty="0">
                <a:solidFill>
                  <a:srgbClr val="000000"/>
                </a:solidFill>
                <a:effectLst/>
                <a:latin typeface="Menlo" panose="020B0609030804020204" pitchFamily="49" charset="0"/>
              </a:rPr>
              <a:t>collected 2 items                                                                                                  </a:t>
            </a:r>
            <a:endParaRPr lang="en-US" sz="1200" dirty="0">
              <a:solidFill>
                <a:srgbClr val="000000"/>
              </a:solidFill>
              <a:effectLst/>
              <a:latin typeface="Menlo" panose="020B0609030804020204" pitchFamily="49" charset="0"/>
            </a:endParaRPr>
          </a:p>
          <a:p>
            <a:endParaRPr lang="en-US" sz="1200" dirty="0">
              <a:solidFill>
                <a:srgbClr val="000000"/>
              </a:solidFill>
              <a:effectLst/>
              <a:latin typeface="Menlo" panose="020B0609030804020204" pitchFamily="49" charset="0"/>
            </a:endParaRPr>
          </a:p>
          <a:p>
            <a:r>
              <a:rPr lang="en-US" sz="1200" dirty="0" err="1">
                <a:solidFill>
                  <a:srgbClr val="000000"/>
                </a:solidFill>
                <a:effectLst/>
                <a:latin typeface="Menlo" panose="020B0609030804020204" pitchFamily="49" charset="0"/>
              </a:rPr>
              <a:t>test_first.py</a:t>
            </a:r>
            <a:r>
              <a:rPr lang="en-US" sz="1200" dirty="0">
                <a:solidFill>
                  <a:srgbClr val="000000"/>
                </a:solidFill>
                <a:effectLst/>
                <a:latin typeface="Menlo" panose="020B0609030804020204" pitchFamily="49" charset="0"/>
              </a:rPr>
              <a:t>::test_times_3_integer </a:t>
            </a:r>
            <a:r>
              <a:rPr lang="en-US" sz="1200" dirty="0">
                <a:solidFill>
                  <a:srgbClr val="2FB41D"/>
                </a:solidFill>
                <a:effectLst/>
                <a:latin typeface="Menlo" panose="020B0609030804020204" pitchFamily="49" charset="0"/>
              </a:rPr>
              <a:t>PASSED                                                                   [ 50%]</a:t>
            </a:r>
          </a:p>
          <a:p>
            <a:r>
              <a:rPr lang="en-US" sz="1200" dirty="0" err="1">
                <a:solidFill>
                  <a:srgbClr val="000000"/>
                </a:solidFill>
                <a:effectLst/>
                <a:latin typeface="Menlo" panose="020B0609030804020204" pitchFamily="49" charset="0"/>
              </a:rPr>
              <a:t>test_first.py</a:t>
            </a:r>
            <a:r>
              <a:rPr lang="en-US" sz="1200" dirty="0">
                <a:solidFill>
                  <a:srgbClr val="000000"/>
                </a:solidFill>
                <a:effectLst/>
                <a:latin typeface="Menlo" panose="020B0609030804020204" pitchFamily="49" charset="0"/>
              </a:rPr>
              <a:t>::test_times_3_string </a:t>
            </a:r>
            <a:r>
              <a:rPr lang="en-US" sz="1200" dirty="0">
                <a:solidFill>
                  <a:srgbClr val="2FB41D"/>
                </a:solidFill>
                <a:effectLst/>
                <a:latin typeface="Menlo" panose="020B0609030804020204" pitchFamily="49" charset="0"/>
              </a:rPr>
              <a:t>PASSED                                                                    [100%]</a:t>
            </a:r>
          </a:p>
          <a:p>
            <a:endParaRPr lang="en-US" sz="1200" dirty="0">
              <a:solidFill>
                <a:srgbClr val="000000"/>
              </a:solidFill>
              <a:effectLst/>
              <a:latin typeface="Menlo" panose="020B0609030804020204" pitchFamily="49" charset="0"/>
            </a:endParaRPr>
          </a:p>
          <a:p>
            <a:r>
              <a:rPr lang="en-US" sz="1200" dirty="0">
                <a:solidFill>
                  <a:srgbClr val="2FB41D"/>
                </a:solidFill>
                <a:effectLst/>
                <a:latin typeface="Menlo" panose="020B0609030804020204" pitchFamily="49" charset="0"/>
              </a:rPr>
              <a:t>================================================ </a:t>
            </a:r>
            <a:r>
              <a:rPr lang="en-US" sz="1200" b="1" dirty="0">
                <a:solidFill>
                  <a:srgbClr val="2FB41D"/>
                </a:solidFill>
                <a:effectLst/>
                <a:latin typeface="Menlo" panose="020B0609030804020204" pitchFamily="49" charset="0"/>
              </a:rPr>
              <a:t>2 passed</a:t>
            </a:r>
            <a:r>
              <a:rPr lang="en-US" sz="1200" dirty="0">
                <a:solidFill>
                  <a:srgbClr val="2FB41D"/>
                </a:solidFill>
                <a:effectLst/>
                <a:latin typeface="Menlo" panose="020B0609030804020204" pitchFamily="49" charset="0"/>
              </a:rPr>
              <a:t> in 0.00s =================================================</a:t>
            </a:r>
          </a:p>
        </p:txBody>
      </p:sp>
    </p:spTree>
    <p:extLst>
      <p:ext uri="{BB962C8B-B14F-4D97-AF65-F5344CB8AC3E}">
        <p14:creationId xmlns:p14="http://schemas.microsoft.com/office/powerpoint/2010/main" val="13225681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Hands-on!</a:t>
            </a:r>
          </a:p>
        </p:txBody>
      </p:sp>
      <p:sp>
        <p:nvSpPr>
          <p:cNvPr id="3" name="Content Placeholder 2"/>
          <p:cNvSpPr>
            <a:spLocks noGrp="1"/>
          </p:cNvSpPr>
          <p:nvPr>
            <p:ph idx="1"/>
          </p:nvPr>
        </p:nvSpPr>
        <p:spPr/>
        <p:txBody>
          <a:bodyPr>
            <a:normAutofit/>
          </a:bodyPr>
          <a:lstStyle/>
          <a:p>
            <a:r>
              <a:rPr lang="en-US" dirty="0"/>
              <a:t>Go to </a:t>
            </a:r>
            <a:r>
              <a:rPr lang="en-US" dirty="0" err="1">
                <a:latin typeface="Consolas" panose="020B0609020204030204" pitchFamily="49" charset="0"/>
                <a:cs typeface="Consolas" panose="020B0609020204030204" pitchFamily="49" charset="0"/>
              </a:rPr>
              <a:t>hands_on</a:t>
            </a:r>
            <a:r>
              <a:rPr lang="en-US" dirty="0">
                <a:latin typeface="Consolas" panose="020B0609020204030204" pitchFamily="49" charset="0"/>
                <a:cs typeface="Consolas" panose="020B0609020204030204" pitchFamily="49" charset="0"/>
              </a:rPr>
              <a:t>/first</a:t>
            </a:r>
          </a:p>
          <a:p>
            <a:pPr marL="514350" indent="-514350">
              <a:buFont typeface="+mj-lt"/>
              <a:buAutoNum type="arabicPeriod"/>
            </a:pPr>
            <a:endParaRPr lang="en-US" dirty="0"/>
          </a:p>
          <a:p>
            <a:pPr marL="514350" indent="-514350">
              <a:buFont typeface="+mj-lt"/>
              <a:buAutoNum type="arabicPeriod"/>
            </a:pPr>
            <a:r>
              <a:rPr lang="en-US" dirty="0"/>
              <a:t>Discover all tests in all subdirectories</a:t>
            </a:r>
            <a:br>
              <a:rPr lang="en-US" dirty="0"/>
            </a:br>
            <a:r>
              <a:rPr lang="en-US" dirty="0">
                <a:latin typeface="Consolas" panose="020B0609020204030204" pitchFamily="49" charset="0"/>
                <a:cs typeface="Consolas" panose="020B0609020204030204" pitchFamily="49" charset="0"/>
              </a:rPr>
              <a:t>pytest -v</a:t>
            </a:r>
          </a:p>
          <a:p>
            <a:pPr marL="514350" indent="-514350">
              <a:buFont typeface="+mj-lt"/>
              <a:buAutoNum type="arabicPeriod"/>
            </a:pPr>
            <a:r>
              <a:rPr lang="en-US" dirty="0"/>
              <a:t>Execute all tests in one module</a:t>
            </a:r>
            <a:br>
              <a:rPr lang="en-US" dirty="0"/>
            </a:br>
            <a:r>
              <a:rPr lang="en-US" dirty="0">
                <a:latin typeface="Consolas" panose="020B0609020204030204" pitchFamily="49" charset="0"/>
                <a:cs typeface="Consolas" panose="020B0609020204030204" pitchFamily="49" charset="0"/>
              </a:rPr>
              <a:t>pytest -v </a:t>
            </a:r>
            <a:r>
              <a:rPr lang="en-US" dirty="0" err="1">
                <a:latin typeface="Consolas" panose="020B0609020204030204" pitchFamily="49" charset="0"/>
                <a:cs typeface="Consolas" panose="020B0609020204030204" pitchFamily="49" charset="0"/>
              </a:rPr>
              <a:t>test_first.py</a:t>
            </a:r>
            <a:endParaRPr lang="en-US" dirty="0">
              <a:latin typeface="Consolas" panose="020B0609020204030204" pitchFamily="49" charset="0"/>
              <a:cs typeface="Consolas" panose="020B0609020204030204" pitchFamily="49" charset="0"/>
            </a:endParaRPr>
          </a:p>
          <a:p>
            <a:pPr marL="514350" indent="-514350">
              <a:buFont typeface="+mj-lt"/>
              <a:buAutoNum type="arabicPeriod"/>
            </a:pPr>
            <a:r>
              <a:rPr lang="en-US" dirty="0"/>
              <a:t>Execute one single test</a:t>
            </a:r>
            <a:br>
              <a:rPr lang="en-US" dirty="0"/>
            </a:br>
            <a:r>
              <a:rPr lang="en-US" dirty="0">
                <a:latin typeface="Consolas" panose="020B0609020204030204" pitchFamily="49" charset="0"/>
                <a:cs typeface="Consolas" panose="020B0609020204030204" pitchFamily="49" charset="0"/>
              </a:rPr>
              <a:t>pytest -v </a:t>
            </a:r>
            <a:r>
              <a:rPr lang="en-US" dirty="0" err="1">
                <a:latin typeface="Consolas" panose="020B0609020204030204" pitchFamily="49" charset="0"/>
                <a:cs typeface="Consolas" panose="020B0609020204030204" pitchFamily="49" charset="0"/>
              </a:rPr>
              <a:t>test_first.py</a:t>
            </a:r>
            <a:r>
              <a:rPr lang="en-US" dirty="0">
                <a:latin typeface="Consolas" panose="020B0609020204030204" pitchFamily="49" charset="0"/>
                <a:cs typeface="Consolas" panose="020B0609020204030204" pitchFamily="49" charset="0"/>
              </a:rPr>
              <a:t>::test_times_3_string</a:t>
            </a:r>
            <a:endParaRPr lang="en-US" sz="2200" dirty="0">
              <a:latin typeface="Consolas" panose="020B0609020204030204" pitchFamily="49" charset="0"/>
              <a:cs typeface="Consolas" panose="020B0609020204030204" pitchFamily="49" charset="0"/>
            </a:endParaRPr>
          </a:p>
          <a:p>
            <a:endParaRPr lang="en-US" dirty="0">
              <a:latin typeface="Courier New"/>
              <a:cs typeface="Courier New"/>
            </a:endParaRPr>
          </a:p>
        </p:txBody>
      </p:sp>
      <p:sp>
        <p:nvSpPr>
          <p:cNvPr id="2" name="Date Placeholder 1"/>
          <p:cNvSpPr>
            <a:spLocks noGrp="1"/>
          </p:cNvSpPr>
          <p:nvPr>
            <p:ph type="dt" sz="half" idx="10"/>
          </p:nvPr>
        </p:nvSpPr>
        <p:spPr/>
        <p:txBody>
          <a:bodyPr/>
          <a:lstStyle/>
          <a:p>
            <a:r>
              <a:rPr lang="de-CH" dirty="0"/>
              <a:t>March 2024, CC BY-SA 4.0</a:t>
            </a:r>
            <a:endParaRPr lang="en-US" dirty="0"/>
          </a:p>
        </p:txBody>
      </p:sp>
      <p:sp>
        <p:nvSpPr>
          <p:cNvPr id="7" name="Footer Placeholder 6"/>
          <p:cNvSpPr>
            <a:spLocks noGrp="1"/>
          </p:cNvSpPr>
          <p:nvPr>
            <p:ph type="ftr" sz="quarter" idx="11"/>
          </p:nvPr>
        </p:nvSpPr>
        <p:spPr/>
        <p:txBody>
          <a:bodyPr/>
          <a:lstStyle/>
          <a:p>
            <a:r>
              <a:rPr lang="en-US"/>
              <a:t>Testing scientific code, v16.0</a:t>
            </a:r>
          </a:p>
        </p:txBody>
      </p:sp>
      <p:sp>
        <p:nvSpPr>
          <p:cNvPr id="4" name="Slide Number Placeholder 3">
            <a:extLst>
              <a:ext uri="{FF2B5EF4-FFF2-40B4-BE49-F238E27FC236}">
                <a16:creationId xmlns:a16="http://schemas.microsoft.com/office/drawing/2014/main" id="{98B5CDCD-EF80-A60A-F452-693969D190BE}"/>
              </a:ext>
            </a:extLst>
          </p:cNvPr>
          <p:cNvSpPr>
            <a:spLocks noGrp="1"/>
          </p:cNvSpPr>
          <p:nvPr>
            <p:ph type="sldNum" sz="quarter" idx="12"/>
          </p:nvPr>
        </p:nvSpPr>
        <p:spPr/>
        <p:txBody>
          <a:bodyPr/>
          <a:lstStyle/>
          <a:p>
            <a:fld id="{EF79ADEA-B933-47CC-A4E9-04E6298B917C}" type="slidenum">
              <a:rPr lang="en-US" smtClean="0"/>
              <a:pPr/>
              <a:t>8</a:t>
            </a:fld>
            <a:endParaRPr lang="en-US"/>
          </a:p>
        </p:txBody>
      </p:sp>
      <p:sp>
        <p:nvSpPr>
          <p:cNvPr id="5" name="Rectangle 4">
            <a:extLst>
              <a:ext uri="{FF2B5EF4-FFF2-40B4-BE49-F238E27FC236}">
                <a16:creationId xmlns:a16="http://schemas.microsoft.com/office/drawing/2014/main" id="{F258283F-B176-FCED-BF8E-9113239D1754}"/>
              </a:ext>
            </a:extLst>
          </p:cNvPr>
          <p:cNvSpPr/>
          <p:nvPr/>
        </p:nvSpPr>
        <p:spPr>
          <a:xfrm>
            <a:off x="171872" y="136525"/>
            <a:ext cx="11848256" cy="6584951"/>
          </a:xfrm>
          <a:prstGeom prst="rect">
            <a:avLst/>
          </a:prstGeom>
          <a:noFill/>
          <a:ln w="165100">
            <a:solidFill>
              <a:srgbClr val="00B050"/>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DE"/>
          </a:p>
        </p:txBody>
      </p:sp>
    </p:spTree>
    <p:extLst>
      <p:ext uri="{BB962C8B-B14F-4D97-AF65-F5344CB8AC3E}">
        <p14:creationId xmlns:p14="http://schemas.microsoft.com/office/powerpoint/2010/main" val="1733590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a:noFill/>
        </p:spPr>
        <p:txBody>
          <a:bodyPr/>
          <a:lstStyle/>
          <a:p>
            <a:r>
              <a:rPr lang="en-US" dirty="0"/>
              <a:t>Test suites in Python with pytest</a:t>
            </a:r>
            <a:endParaRPr lang="en-US" dirty="0">
              <a:latin typeface="Courier New" pitchFamily="49" charset="0"/>
              <a:cs typeface="Courier New" pitchFamily="49" charset="0"/>
            </a:endParaRPr>
          </a:p>
        </p:txBody>
      </p:sp>
      <p:sp>
        <p:nvSpPr>
          <p:cNvPr id="9219" name="Rectangle 3"/>
          <p:cNvSpPr>
            <a:spLocks noGrp="1" noChangeArrowheads="1"/>
          </p:cNvSpPr>
          <p:nvPr>
            <p:ph idx="1"/>
          </p:nvPr>
        </p:nvSpPr>
        <p:spPr/>
        <p:txBody>
          <a:bodyPr/>
          <a:lstStyle/>
          <a:p>
            <a:r>
              <a:rPr lang="en-US" dirty="0">
                <a:cs typeface="Courier New" pitchFamily="49" charset="0"/>
              </a:rPr>
              <a:t>Writing tests with pytest is simple:</a:t>
            </a:r>
            <a:br>
              <a:rPr lang="en-US" dirty="0">
                <a:cs typeface="Courier New" pitchFamily="49" charset="0"/>
              </a:rPr>
            </a:br>
            <a:endParaRPr lang="en-US" dirty="0"/>
          </a:p>
          <a:p>
            <a:pPr lvl="1"/>
            <a:r>
              <a:rPr lang="en-US" dirty="0"/>
              <a:t>Tests are collected in files called </a:t>
            </a:r>
            <a:r>
              <a:rPr lang="en-US" dirty="0" err="1">
                <a:latin typeface="Consolas" panose="020B0609020204030204" pitchFamily="49" charset="0"/>
                <a:cs typeface="Consolas" panose="020B0609020204030204" pitchFamily="49" charset="0"/>
              </a:rPr>
              <a:t>test_abc.py</a:t>
            </a:r>
            <a:r>
              <a:rPr lang="en-US" dirty="0">
                <a:latin typeface="Consolas" panose="020B0609020204030204" pitchFamily="49" charset="0"/>
                <a:cs typeface="Consolas" panose="020B0609020204030204" pitchFamily="49" charset="0"/>
              </a:rPr>
              <a:t> </a:t>
            </a:r>
            <a:r>
              <a:rPr lang="en-US" dirty="0"/>
              <a:t>, which usually contains tests for the functions defined in a corresponding module </a:t>
            </a:r>
            <a:r>
              <a:rPr lang="en-US" dirty="0" err="1">
                <a:latin typeface="Consolas" panose="020B0609020204030204" pitchFamily="49" charset="0"/>
                <a:cs typeface="Consolas" panose="020B0609020204030204" pitchFamily="49" charset="0"/>
              </a:rPr>
              <a:t>abc</a:t>
            </a:r>
            <a:br>
              <a:rPr lang="en-US" dirty="0">
                <a:latin typeface="Courier New" panose="02070309020205020404" pitchFamily="49" charset="0"/>
                <a:cs typeface="Courier New" panose="02070309020205020404" pitchFamily="49" charset="0"/>
              </a:rPr>
            </a:br>
            <a:endParaRPr lang="en-US" dirty="0">
              <a:latin typeface="Courier New" panose="02070309020205020404" pitchFamily="49" charset="0"/>
              <a:cs typeface="Courier New" panose="02070309020205020404" pitchFamily="49" charset="0"/>
            </a:endParaRPr>
          </a:p>
          <a:p>
            <a:pPr lvl="1"/>
            <a:r>
              <a:rPr lang="en-US" dirty="0"/>
              <a:t>Each test is a function called </a:t>
            </a:r>
            <a:r>
              <a:rPr lang="en-US" dirty="0" err="1">
                <a:latin typeface="Consolas" panose="020B0609020204030204" pitchFamily="49" charset="0"/>
                <a:cs typeface="Consolas" panose="020B0609020204030204" pitchFamily="49" charset="0"/>
              </a:rPr>
              <a:t>test_jkl_feature</a:t>
            </a:r>
            <a:r>
              <a:rPr lang="en-US" dirty="0">
                <a:cs typeface="Courier New"/>
              </a:rPr>
              <a:t>, and usually it tests feature </a:t>
            </a:r>
            <a:r>
              <a:rPr lang="en-US" dirty="0">
                <a:latin typeface="Consolas" panose="020B0609020204030204" pitchFamily="49" charset="0"/>
                <a:cs typeface="Consolas" panose="020B0609020204030204" pitchFamily="49" charset="0"/>
              </a:rPr>
              <a:t>feature</a:t>
            </a:r>
            <a:r>
              <a:rPr lang="en-US" dirty="0">
                <a:cs typeface="Courier New"/>
              </a:rPr>
              <a:t> of a function called </a:t>
            </a:r>
            <a:r>
              <a:rPr lang="en-US" dirty="0" err="1">
                <a:latin typeface="Consolas" panose="020B0609020204030204" pitchFamily="49" charset="0"/>
                <a:cs typeface="Consolas" panose="020B0609020204030204" pitchFamily="49" charset="0"/>
              </a:rPr>
              <a:t>jkl</a:t>
            </a:r>
            <a:br>
              <a:rPr lang="en-US" dirty="0">
                <a:latin typeface="Courier New" panose="02070309020205020404" pitchFamily="49" charset="0"/>
                <a:cs typeface="Courier New" panose="02070309020205020404" pitchFamily="49" charset="0"/>
              </a:rPr>
            </a:br>
            <a:endParaRPr lang="en-US" dirty="0"/>
          </a:p>
          <a:p>
            <a:pPr lvl="1"/>
            <a:r>
              <a:rPr lang="en-US" dirty="0"/>
              <a:t>Each test tests </a:t>
            </a:r>
            <a:r>
              <a:rPr lang="en-US" b="1" dirty="0"/>
              <a:t>one feature </a:t>
            </a:r>
            <a:r>
              <a:rPr lang="en-US" dirty="0"/>
              <a:t>in your code, and checks that it behaves correctly using “assertions”.  An exception is raised if it does not work as expected.</a:t>
            </a:r>
          </a:p>
          <a:p>
            <a:pPr lvl="1">
              <a:buNone/>
            </a:pPr>
            <a:endParaRPr lang="en-US" dirty="0"/>
          </a:p>
        </p:txBody>
      </p:sp>
      <p:sp>
        <p:nvSpPr>
          <p:cNvPr id="2" name="Date Placeholder 1"/>
          <p:cNvSpPr>
            <a:spLocks noGrp="1"/>
          </p:cNvSpPr>
          <p:nvPr>
            <p:ph type="dt" sz="half" idx="10"/>
          </p:nvPr>
        </p:nvSpPr>
        <p:spPr/>
        <p:txBody>
          <a:bodyPr/>
          <a:lstStyle/>
          <a:p>
            <a:r>
              <a:rPr lang="de-CH" dirty="0"/>
              <a:t>March 2024, CC BY-SA 4.0</a:t>
            </a:r>
            <a:endParaRPr lang="en-US" dirty="0"/>
          </a:p>
        </p:txBody>
      </p:sp>
      <p:sp>
        <p:nvSpPr>
          <p:cNvPr id="3" name="Footer Placeholder 2"/>
          <p:cNvSpPr>
            <a:spLocks noGrp="1"/>
          </p:cNvSpPr>
          <p:nvPr>
            <p:ph type="ftr" sz="quarter" idx="11"/>
          </p:nvPr>
        </p:nvSpPr>
        <p:spPr/>
        <p:txBody>
          <a:bodyPr/>
          <a:lstStyle/>
          <a:p>
            <a:r>
              <a:rPr lang="en-US"/>
              <a:t>Testing scientific code, v16.0</a:t>
            </a:r>
          </a:p>
        </p:txBody>
      </p:sp>
      <p:sp>
        <p:nvSpPr>
          <p:cNvPr id="4" name="Slide Number Placeholder 3">
            <a:extLst>
              <a:ext uri="{FF2B5EF4-FFF2-40B4-BE49-F238E27FC236}">
                <a16:creationId xmlns:a16="http://schemas.microsoft.com/office/drawing/2014/main" id="{957AA7E6-20AE-5EA3-0BF8-5AA86B27D400}"/>
              </a:ext>
            </a:extLst>
          </p:cNvPr>
          <p:cNvSpPr>
            <a:spLocks noGrp="1"/>
          </p:cNvSpPr>
          <p:nvPr>
            <p:ph type="sldNum" sz="quarter" idx="12"/>
          </p:nvPr>
        </p:nvSpPr>
        <p:spPr/>
        <p:txBody>
          <a:bodyPr/>
          <a:lstStyle/>
          <a:p>
            <a:fld id="{EF79ADEA-B933-47CC-A4E9-04E6298B917C}" type="slidenum">
              <a:rPr lang="en-US" smtClean="0"/>
              <a:pPr/>
              <a:t>9</a:t>
            </a:fld>
            <a:endParaRPr lang="en-US"/>
          </a:p>
        </p:txBody>
      </p:sp>
    </p:spTree>
    <p:extLst>
      <p:ext uri="{BB962C8B-B14F-4D97-AF65-F5344CB8AC3E}">
        <p14:creationId xmlns:p14="http://schemas.microsoft.com/office/powerpoint/2010/main" val="3727827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2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AE6F2518-B084-4896-AF52-66CC2144AA26}"/>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Office Theme 2013 - 2022</Template>
  <TotalTime>72228</TotalTime>
  <Words>4582</Words>
  <Application>Microsoft Macintosh PowerPoint</Application>
  <PresentationFormat>Widescreen</PresentationFormat>
  <Paragraphs>499</Paragraphs>
  <Slides>43</Slides>
  <Notes>24</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43</vt:i4>
      </vt:variant>
    </vt:vector>
  </HeadingPairs>
  <TitlesOfParts>
    <vt:vector size="55" baseType="lpstr">
      <vt:lpstr>ＭＳ Ｐゴシック</vt:lpstr>
      <vt:lpstr>Annie Use Your Telescope</vt:lpstr>
      <vt:lpstr>Arial</vt:lpstr>
      <vt:lpstr>Calibri</vt:lpstr>
      <vt:lpstr>Calibri Light</vt:lpstr>
      <vt:lpstr>Consolas</vt:lpstr>
      <vt:lpstr>Courier New</vt:lpstr>
      <vt:lpstr>Menlo</vt:lpstr>
      <vt:lpstr>Menlo-Bold</vt:lpstr>
      <vt:lpstr>Menlo-Regular</vt:lpstr>
      <vt:lpstr>Monaco</vt:lpstr>
      <vt:lpstr>Office Theme</vt:lpstr>
      <vt:lpstr>Testing scientific code Because you’re worth it</vt:lpstr>
      <vt:lpstr>You, as the Master of Research</vt:lpstr>
      <vt:lpstr>Warm-up project</vt:lpstr>
      <vt:lpstr>Warm-up project</vt:lpstr>
      <vt:lpstr>PowerPoint Presentation</vt:lpstr>
      <vt:lpstr>A test is just another function</vt:lpstr>
      <vt:lpstr>Testing frameworks</vt:lpstr>
      <vt:lpstr>Hands-on!</vt:lpstr>
      <vt:lpstr>Test suites in Python with pytest</vt:lpstr>
      <vt:lpstr>Basic structure of test</vt:lpstr>
      <vt:lpstr>Assertions</vt:lpstr>
      <vt:lpstr>What a good test looks like</vt:lpstr>
      <vt:lpstr>Write a working version of find_maxima, with testing </vt:lpstr>
      <vt:lpstr>Testing is good for your self-esteem</vt:lpstr>
      <vt:lpstr>PowerPoint Presentation</vt:lpstr>
      <vt:lpstr>Floating point equality</vt:lpstr>
      <vt:lpstr>Testing with numpy arrays</vt:lpstr>
      <vt:lpstr>Testing with numpy arrays</vt:lpstr>
      <vt:lpstr>Watch out for nans! </vt:lpstr>
      <vt:lpstr>Common for-loop pattern for testing multiple cases</vt:lpstr>
      <vt:lpstr>The for-loop pattern can be improved</vt:lpstr>
      <vt:lpstr>Simple example</vt:lpstr>
      <vt:lpstr>Simple example, with the parametrize decorator</vt:lpstr>
      <vt:lpstr>Simple example, with the parametrize decorator</vt:lpstr>
      <vt:lpstr>Example with multiple values</vt:lpstr>
      <vt:lpstr>Same example, with the parametrize decorator</vt:lpstr>
      <vt:lpstr>Same example, with the parametrize decorator</vt:lpstr>
      <vt:lpstr>Strategies for testing learning algorithms</vt:lpstr>
      <vt:lpstr>Learning algorithms fit the parameters of a model to observed data</vt:lpstr>
      <vt:lpstr>Generate synthetic data from the model to test the learning algorithm by recovering the parameters</vt:lpstr>
      <vt:lpstr>PowerPoint Presentation</vt:lpstr>
      <vt:lpstr>Generate synthetic data from the model to test the learning algorithm by recovering the parameters</vt:lpstr>
      <vt:lpstr>Generate synthetic data from the model to test the learning algorithm by recovering the parameters</vt:lpstr>
      <vt:lpstr>Randomness in Testing</vt:lpstr>
      <vt:lpstr>Random Seeds and Reproducibility</vt:lpstr>
      <vt:lpstr>A Pytest Solution</vt:lpstr>
      <vt:lpstr>Fixtures (minimal solution)</vt:lpstr>
      <vt:lpstr>Hands On!</vt:lpstr>
      <vt:lpstr>What happens when you run pytest</vt:lpstr>
      <vt:lpstr>Fixtures (real solution)</vt:lpstr>
      <vt:lpstr>Decorating “special” tests</vt:lpstr>
      <vt:lpstr>Marking tests with custom markers</vt:lpstr>
      <vt:lpstr>Writing temporary files: tmp_path</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Pietro Berkes</dc:creator>
  <cp:lastModifiedBy>Lisa Schwetlick</cp:lastModifiedBy>
  <cp:revision>1137</cp:revision>
  <cp:lastPrinted>2018-09-04T04:56:03Z</cp:lastPrinted>
  <dcterms:created xsi:type="dcterms:W3CDTF">2010-10-01T16:09:12Z</dcterms:created>
  <dcterms:modified xsi:type="dcterms:W3CDTF">2024-03-13T06:38:40Z</dcterms:modified>
</cp:coreProperties>
</file>

<file path=docProps/thumbnail.jpeg>
</file>